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8" r:id="rId2"/>
    <p:sldId id="271" r:id="rId3"/>
    <p:sldId id="256" r:id="rId4"/>
    <p:sldId id="259" r:id="rId5"/>
    <p:sldId id="270" r:id="rId6"/>
    <p:sldId id="266" r:id="rId7"/>
    <p:sldId id="260" r:id="rId8"/>
    <p:sldId id="267" r:id="rId9"/>
    <p:sldId id="261" r:id="rId10"/>
    <p:sldId id="262" r:id="rId11"/>
    <p:sldId id="263" r:id="rId12"/>
    <p:sldId id="268" r:id="rId13"/>
    <p:sldId id="264" r:id="rId14"/>
    <p:sldId id="269" r:id="rId15"/>
    <p:sldId id="275" r:id="rId16"/>
    <p:sldId id="257" r:id="rId17"/>
    <p:sldId id="272" r:id="rId18"/>
    <p:sldId id="273" r:id="rId19"/>
    <p:sldId id="274" r:id="rId20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5358" autoAdjust="0"/>
    <p:restoredTop sz="94660"/>
  </p:normalViewPr>
  <p:slideViewPr>
    <p:cSldViewPr snapToGrid="0">
      <p:cViewPr>
        <p:scale>
          <a:sx n="100" d="100"/>
          <a:sy n="100" d="100"/>
        </p:scale>
        <p:origin x="228" y="5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8C136-C067-49E1-8904-F0F0B9E09A23}" type="datetimeFigureOut">
              <a:rPr lang="it-IT" smtClean="0"/>
              <a:t>07/04/2021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AE2F8-C205-4B7B-93C5-76E05B42FD5B}" type="slidenum">
              <a:rPr lang="it-IT" smtClean="0"/>
              <a:t>‹N›</a:t>
            </a:fld>
            <a:endParaRPr lang="it-IT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06003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8C136-C067-49E1-8904-F0F0B9E09A23}" type="datetimeFigureOut">
              <a:rPr lang="it-IT" smtClean="0"/>
              <a:t>07/04/2021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AE2F8-C205-4B7B-93C5-76E05B42FD5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966334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8C136-C067-49E1-8904-F0F0B9E09A23}" type="datetimeFigureOut">
              <a:rPr lang="it-IT" smtClean="0"/>
              <a:t>07/04/2021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AE2F8-C205-4B7B-93C5-76E05B42FD5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392841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8C136-C067-49E1-8904-F0F0B9E09A23}" type="datetimeFigureOut">
              <a:rPr lang="it-IT" smtClean="0"/>
              <a:t>07/04/2021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AE2F8-C205-4B7B-93C5-76E05B42FD5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89003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Intestazione sezio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8C136-C067-49E1-8904-F0F0B9E09A23}" type="datetimeFigureOut">
              <a:rPr lang="it-IT" smtClean="0"/>
              <a:t>07/04/2021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AE2F8-C205-4B7B-93C5-76E05B42FD5B}" type="slidenum">
              <a:rPr lang="it-IT" smtClean="0"/>
              <a:t>‹N›</a:t>
            </a:fld>
            <a:endParaRPr lang="it-IT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7147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8C136-C067-49E1-8904-F0F0B9E09A23}" type="datetimeFigureOut">
              <a:rPr lang="it-IT" smtClean="0"/>
              <a:t>07/04/2021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AE2F8-C205-4B7B-93C5-76E05B42FD5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146549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8C136-C067-49E1-8904-F0F0B9E09A23}" type="datetimeFigureOut">
              <a:rPr lang="it-IT" smtClean="0"/>
              <a:t>07/04/2021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AE2F8-C205-4B7B-93C5-76E05B42FD5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717100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8C136-C067-49E1-8904-F0F0B9E09A23}" type="datetimeFigureOut">
              <a:rPr lang="it-IT" smtClean="0"/>
              <a:t>07/04/2021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AE2F8-C205-4B7B-93C5-76E05B42FD5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630340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8C136-C067-49E1-8904-F0F0B9E09A23}" type="datetimeFigureOut">
              <a:rPr lang="it-IT" smtClean="0"/>
              <a:t>07/04/2021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AE2F8-C205-4B7B-93C5-76E05B42FD5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81477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6D08C136-C067-49E1-8904-F0F0B9E09A23}" type="datetimeFigureOut">
              <a:rPr lang="it-IT" smtClean="0"/>
              <a:t>07/04/2021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E5AE2F8-C205-4B7B-93C5-76E05B42FD5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11491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8C136-C067-49E1-8904-F0F0B9E09A23}" type="datetimeFigureOut">
              <a:rPr lang="it-IT" smtClean="0"/>
              <a:t>07/04/2021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AE2F8-C205-4B7B-93C5-76E05B42FD5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362696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6D08C136-C067-49E1-8904-F0F0B9E09A23}" type="datetimeFigureOut">
              <a:rPr lang="it-IT" smtClean="0"/>
              <a:t>07/04/2021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6E5AE2F8-C205-4B7B-93C5-76E05B42FD5B}" type="slidenum">
              <a:rPr lang="it-IT" smtClean="0"/>
              <a:t>‹N›</a:t>
            </a:fld>
            <a:endParaRPr lang="it-IT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69713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13" Type="http://schemas.openxmlformats.org/officeDocument/2006/relationships/image" Target="../media/image16.png"/><Relationship Id="rId3" Type="http://schemas.openxmlformats.org/officeDocument/2006/relationships/image" Target="../media/image3.png"/><Relationship Id="rId7" Type="http://schemas.microsoft.com/office/2007/relationships/hdphoto" Target="../media/hdphoto2.wdp"/><Relationship Id="rId12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4.png"/><Relationship Id="rId5" Type="http://schemas.microsoft.com/office/2007/relationships/hdphoto" Target="../media/hdphoto1.wdp"/><Relationship Id="rId10" Type="http://schemas.openxmlformats.org/officeDocument/2006/relationships/image" Target="../media/image130.png"/><Relationship Id="rId4" Type="http://schemas.openxmlformats.org/officeDocument/2006/relationships/image" Target="../media/image4.png"/><Relationship Id="rId9" Type="http://schemas.openxmlformats.org/officeDocument/2006/relationships/image" Target="../media/image120.png"/><Relationship Id="rId1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13" Type="http://schemas.openxmlformats.org/officeDocument/2006/relationships/image" Target="../media/image41.png"/><Relationship Id="rId3" Type="http://schemas.openxmlformats.org/officeDocument/2006/relationships/image" Target="../media/image57.png"/><Relationship Id="rId7" Type="http://schemas.openxmlformats.org/officeDocument/2006/relationships/image" Target="../media/image38.png"/><Relationship Id="rId12" Type="http://schemas.openxmlformats.org/officeDocument/2006/relationships/image" Target="../media/image40.png"/><Relationship Id="rId2" Type="http://schemas.openxmlformats.org/officeDocument/2006/relationships/image" Target="../media/image36.png"/><Relationship Id="rId16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0.png"/><Relationship Id="rId11" Type="http://schemas.openxmlformats.org/officeDocument/2006/relationships/image" Target="../media/image390.png"/><Relationship Id="rId5" Type="http://schemas.openxmlformats.org/officeDocument/2006/relationships/image" Target="../media/image37.png"/><Relationship Id="rId15" Type="http://schemas.openxmlformats.org/officeDocument/2006/relationships/image" Target="../media/image43.png"/><Relationship Id="rId10" Type="http://schemas.microsoft.com/office/2007/relationships/hdphoto" Target="../media/hdphoto5.wdp"/><Relationship Id="rId4" Type="http://schemas.openxmlformats.org/officeDocument/2006/relationships/image" Target="../media/image58.png"/><Relationship Id="rId9" Type="http://schemas.openxmlformats.org/officeDocument/2006/relationships/image" Target="../media/image39.png"/><Relationship Id="rId14" Type="http://schemas.openxmlformats.org/officeDocument/2006/relationships/image" Target="../media/image4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7.xml"/><Relationship Id="rId6" Type="http://schemas.openxmlformats.org/officeDocument/2006/relationships/image" Target="NULL"/><Relationship Id="rId5" Type="http://schemas.openxmlformats.org/officeDocument/2006/relationships/image" Target="../media/image330.png"/><Relationship Id="rId4" Type="http://schemas.openxmlformats.org/officeDocument/2006/relationships/image" Target="../media/image63.png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3" Type="http://schemas.openxmlformats.org/officeDocument/2006/relationships/image" Target="../media/image410.png"/><Relationship Id="rId7" Type="http://schemas.openxmlformats.org/officeDocument/2006/relationships/image" Target="../media/image45.png"/><Relationship Id="rId2" Type="http://schemas.openxmlformats.org/officeDocument/2006/relationships/image" Target="../media/image40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0.png"/><Relationship Id="rId11" Type="http://schemas.openxmlformats.org/officeDocument/2006/relationships/image" Target="../media/image48.png"/><Relationship Id="rId5" Type="http://schemas.openxmlformats.org/officeDocument/2006/relationships/image" Target="../media/image430.png"/><Relationship Id="rId10" Type="http://schemas.openxmlformats.org/officeDocument/2006/relationships/image" Target="../media/image47.png"/><Relationship Id="rId4" Type="http://schemas.openxmlformats.org/officeDocument/2006/relationships/image" Target="../media/image420.png"/><Relationship Id="rId9" Type="http://schemas.openxmlformats.org/officeDocument/2006/relationships/image" Target="../media/image4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7" Type="http://schemas.openxmlformats.org/officeDocument/2006/relationships/image" Target="../media/image490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11" Type="http://schemas.openxmlformats.org/officeDocument/2006/relationships/image" Target="../media/image59.png"/><Relationship Id="rId10" Type="http://schemas.openxmlformats.org/officeDocument/2006/relationships/image" Target="../media/image51.png"/><Relationship Id="rId9" Type="http://schemas.openxmlformats.org/officeDocument/2006/relationships/image" Target="../media/image5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5" Type="http://schemas.openxmlformats.org/officeDocument/2006/relationships/image" Target="../media/image500.png"/><Relationship Id="rId4" Type="http://schemas.openxmlformats.org/officeDocument/2006/relationships/image" Target="../media/image40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7" Type="http://schemas.openxmlformats.org/officeDocument/2006/relationships/image" Target="../media/image160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0.png"/><Relationship Id="rId5" Type="http://schemas.openxmlformats.org/officeDocument/2006/relationships/image" Target="../media/image140.png"/><Relationship Id="rId4" Type="http://schemas.openxmlformats.org/officeDocument/2006/relationships/image" Target="../media/image13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8.png"/><Relationship Id="rId3" Type="http://schemas.openxmlformats.org/officeDocument/2006/relationships/image" Target="../media/image20.png"/><Relationship Id="rId7" Type="http://schemas.openxmlformats.org/officeDocument/2006/relationships/image" Target="NULL"/><Relationship Id="rId12" Type="http://schemas.openxmlformats.org/officeDocument/2006/relationships/image" Target="../media/image17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Relationship Id="rId6" Type="http://schemas.openxmlformats.org/officeDocument/2006/relationships/image" Target="NULL"/><Relationship Id="rId11" Type="http://schemas.openxmlformats.org/officeDocument/2006/relationships/image" Target="../media/image13.png"/><Relationship Id="rId5" Type="http://schemas.openxmlformats.org/officeDocument/2006/relationships/image" Target="NULL"/><Relationship Id="rId15" Type="http://schemas.openxmlformats.org/officeDocument/2006/relationships/image" Target="../media/image19.png"/><Relationship Id="rId10" Type="http://schemas.openxmlformats.org/officeDocument/2006/relationships/image" Target="../media/image12.png"/><Relationship Id="rId4" Type="http://schemas.openxmlformats.org/officeDocument/2006/relationships/image" Target="../media/image9.png"/><Relationship Id="rId9" Type="http://schemas.openxmlformats.org/officeDocument/2006/relationships/image" Target="../media/image11.png"/><Relationship Id="rId14" Type="http://schemas.openxmlformats.org/officeDocument/2006/relationships/image" Target="NUL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png"/><Relationship Id="rId18" Type="http://schemas.openxmlformats.org/officeDocument/2006/relationships/image" Target="../media/image24.png"/><Relationship Id="rId26" Type="http://schemas.openxmlformats.org/officeDocument/2006/relationships/image" Target="../media/image32.png"/><Relationship Id="rId3" Type="http://schemas.openxmlformats.org/officeDocument/2006/relationships/image" Target="NULL"/><Relationship Id="rId21" Type="http://schemas.openxmlformats.org/officeDocument/2006/relationships/image" Target="../media/image27.png"/><Relationship Id="rId7" Type="http://schemas.openxmlformats.org/officeDocument/2006/relationships/image" Target="../media/image132.png"/><Relationship Id="rId12" Type="http://schemas.openxmlformats.org/officeDocument/2006/relationships/image" Target="../media/image23.png"/><Relationship Id="rId17" Type="http://schemas.openxmlformats.org/officeDocument/2006/relationships/image" Target="../media/image231.png"/><Relationship Id="rId25" Type="http://schemas.openxmlformats.org/officeDocument/2006/relationships/image" Target="../media/image31.png"/><Relationship Id="rId2" Type="http://schemas.openxmlformats.org/officeDocument/2006/relationships/image" Target="../media/image111.png"/><Relationship Id="rId16" Type="http://schemas.openxmlformats.org/officeDocument/2006/relationships/image" Target="../media/image220.png"/><Relationship Id="rId20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1.png"/><Relationship Id="rId11" Type="http://schemas.openxmlformats.org/officeDocument/2006/relationships/image" Target="../media/image22.png"/><Relationship Id="rId24" Type="http://schemas.openxmlformats.org/officeDocument/2006/relationships/image" Target="../media/image30.png"/><Relationship Id="rId5" Type="http://schemas.openxmlformats.org/officeDocument/2006/relationships/image" Target="NULL"/><Relationship Id="rId23" Type="http://schemas.openxmlformats.org/officeDocument/2006/relationships/image" Target="../media/image29.png"/><Relationship Id="rId28" Type="http://schemas.openxmlformats.org/officeDocument/2006/relationships/image" Target="../media/image34.png"/><Relationship Id="rId10" Type="http://schemas.openxmlformats.org/officeDocument/2006/relationships/image" Target="../media/image21.png"/><Relationship Id="rId19" Type="http://schemas.openxmlformats.org/officeDocument/2006/relationships/image" Target="../media/image25.png"/><Relationship Id="rId4" Type="http://schemas.openxmlformats.org/officeDocument/2006/relationships/image" Target="NULL"/><Relationship Id="rId9" Type="http://schemas.openxmlformats.org/officeDocument/2006/relationships/image" Target="../media/image190.png"/><Relationship Id="rId22" Type="http://schemas.openxmlformats.org/officeDocument/2006/relationships/image" Target="../media/image28.png"/><Relationship Id="rId27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0.png"/><Relationship Id="rId5" Type="http://schemas.openxmlformats.org/officeDocument/2006/relationships/image" Target="../media/image261.png"/><Relationship Id="rId4" Type="http://schemas.openxmlformats.org/officeDocument/2006/relationships/image" Target="../media/image25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99189883-3CE8-49F0-B7C4-D7D56F453563}"/>
              </a:ext>
            </a:extLst>
          </p:cNvPr>
          <p:cNvSpPr txBox="1"/>
          <p:nvPr/>
        </p:nvSpPr>
        <p:spPr>
          <a:xfrm>
            <a:off x="2513441" y="-51152"/>
            <a:ext cx="737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b="1" dirty="0"/>
              <a:t>Sistemi di condensatori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862D5B68-DCF5-4964-BC1D-EC11A06E1807}"/>
                  </a:ext>
                </a:extLst>
              </p:cNvPr>
              <p:cNvSpPr txBox="1"/>
              <p:nvPr/>
            </p:nvSpPr>
            <p:spPr>
              <a:xfrm>
                <a:off x="10029291" y="1949831"/>
                <a:ext cx="494879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it-IT" sz="3200" dirty="0"/>
              </a:p>
            </p:txBody>
          </p:sp>
        </mc:Choice>
        <mc:Fallback xmlns="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862D5B68-DCF5-4964-BC1D-EC11A06E18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29291" y="1949831"/>
                <a:ext cx="494879" cy="49244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ttangolo 3">
                <a:extLst>
                  <a:ext uri="{FF2B5EF4-FFF2-40B4-BE49-F238E27FC236}">
                    <a16:creationId xmlns:a16="http://schemas.microsoft.com/office/drawing/2014/main" id="{36443969-C87B-4884-B771-38B224C44914}"/>
                  </a:ext>
                </a:extLst>
              </p:cNvPr>
              <p:cNvSpPr/>
              <p:nvPr/>
            </p:nvSpPr>
            <p:spPr>
              <a:xfrm>
                <a:off x="10029291" y="3575414"/>
                <a:ext cx="689035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it-IT" sz="3200" dirty="0"/>
              </a:p>
            </p:txBody>
          </p:sp>
        </mc:Choice>
        <mc:Fallback xmlns="">
          <p:sp>
            <p:nvSpPr>
              <p:cNvPr id="4" name="Rettangolo 3">
                <a:extLst>
                  <a:ext uri="{FF2B5EF4-FFF2-40B4-BE49-F238E27FC236}">
                    <a16:creationId xmlns:a16="http://schemas.microsoft.com/office/drawing/2014/main" id="{36443969-C87B-4884-B771-38B224C449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29291" y="3575414"/>
                <a:ext cx="689035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ttangolo 6">
            <a:extLst>
              <a:ext uri="{FF2B5EF4-FFF2-40B4-BE49-F238E27FC236}">
                <a16:creationId xmlns:a16="http://schemas.microsoft.com/office/drawing/2014/main" id="{75A0DEFA-AB13-42D0-83E1-6F45AE3EDF67}"/>
              </a:ext>
            </a:extLst>
          </p:cNvPr>
          <p:cNvSpPr/>
          <p:nvPr/>
        </p:nvSpPr>
        <p:spPr>
          <a:xfrm>
            <a:off x="8209539" y="1285285"/>
            <a:ext cx="66556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3200" dirty="0"/>
              <a:t>+Q</a:t>
            </a: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42C34AA7-1CB3-42D6-9CAE-BEDEDD3D195C}"/>
              </a:ext>
            </a:extLst>
          </p:cNvPr>
          <p:cNvSpPr/>
          <p:nvPr/>
        </p:nvSpPr>
        <p:spPr>
          <a:xfrm>
            <a:off x="8338353" y="4137395"/>
            <a:ext cx="67839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3200" dirty="0"/>
              <a:t>-Q </a:t>
            </a:r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F5929B46-CC4F-4126-B458-77519228E73B}"/>
              </a:ext>
            </a:extLst>
          </p:cNvPr>
          <p:cNvSpPr/>
          <p:nvPr/>
        </p:nvSpPr>
        <p:spPr>
          <a:xfrm>
            <a:off x="8249613" y="3144083"/>
            <a:ext cx="7585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3200" dirty="0"/>
              <a:t>+Q 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F164DA41-8D1D-4B13-839E-34DD0691D8E7}"/>
              </a:ext>
            </a:extLst>
          </p:cNvPr>
          <p:cNvSpPr/>
          <p:nvPr/>
        </p:nvSpPr>
        <p:spPr>
          <a:xfrm>
            <a:off x="8249613" y="2394747"/>
            <a:ext cx="58541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3200" dirty="0"/>
              <a:t>-Q</a:t>
            </a: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1538FF50-F005-4944-8867-9CEF638E9DF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30000"/>
                    </a14:imgEffect>
                    <a14:imgEffect>
                      <a14:brightnessContrast bright="30000"/>
                    </a14:imgEffect>
                  </a14:imgLayer>
                </a14:imgProps>
              </a:ext>
            </a:extLst>
          </a:blip>
          <a:srcRect l="42101" t="34767" r="36285" b="21689"/>
          <a:stretch/>
        </p:blipFill>
        <p:spPr>
          <a:xfrm>
            <a:off x="8874939" y="816691"/>
            <a:ext cx="1203914" cy="4314016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7DAF6C57-5BCE-429A-8F79-93FC680F8FB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30000"/>
                    </a14:imgEffect>
                    <a14:imgEffect>
                      <a14:brightnessContrast bright="30000"/>
                    </a14:imgEffect>
                  </a14:imgLayer>
                </a14:imgProps>
              </a:ext>
            </a:extLst>
          </a:blip>
          <a:srcRect l="31155" t="13459" r="23540" b="9758"/>
          <a:stretch/>
        </p:blipFill>
        <p:spPr>
          <a:xfrm rot="5400000">
            <a:off x="1184167" y="1618039"/>
            <a:ext cx="3905480" cy="3721398"/>
          </a:xfrm>
          <a:prstGeom prst="rect">
            <a:avLst/>
          </a:prstGeom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16266B1B-DF1A-4656-9C77-A7AC78E930C9}"/>
              </a:ext>
            </a:extLst>
          </p:cNvPr>
          <p:cNvSpPr txBox="1"/>
          <p:nvPr/>
        </p:nvSpPr>
        <p:spPr>
          <a:xfrm>
            <a:off x="7130805" y="5503483"/>
            <a:ext cx="469218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4000" b="1" dirty="0"/>
              <a:t>Condensatori in serie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A2EE6ED5-514E-4756-B386-FB8F88F0E654}"/>
              </a:ext>
            </a:extLst>
          </p:cNvPr>
          <p:cNvSpPr txBox="1"/>
          <p:nvPr/>
        </p:nvSpPr>
        <p:spPr>
          <a:xfrm>
            <a:off x="3238946" y="1506289"/>
            <a:ext cx="4219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/>
              <a:t>A</a:t>
            </a:r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B68278DC-E5E8-46F3-AC69-D3C8CFBCB813}"/>
              </a:ext>
            </a:extLst>
          </p:cNvPr>
          <p:cNvSpPr/>
          <p:nvPr/>
        </p:nvSpPr>
        <p:spPr>
          <a:xfrm>
            <a:off x="3238946" y="4735113"/>
            <a:ext cx="40748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3200" dirty="0"/>
              <a:t>B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asellaDiTesto 16">
                <a:extLst>
                  <a:ext uri="{FF2B5EF4-FFF2-40B4-BE49-F238E27FC236}">
                    <a16:creationId xmlns:a16="http://schemas.microsoft.com/office/drawing/2014/main" id="{C41004DA-B070-4460-B124-81DF753C01BF}"/>
                  </a:ext>
                </a:extLst>
              </p:cNvPr>
              <p:cNvSpPr txBox="1"/>
              <p:nvPr/>
            </p:nvSpPr>
            <p:spPr>
              <a:xfrm>
                <a:off x="1589714" y="3104053"/>
                <a:ext cx="494879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it-IT" sz="3200" dirty="0"/>
              </a:p>
            </p:txBody>
          </p:sp>
        </mc:Choice>
        <mc:Fallback xmlns="">
          <p:sp>
            <p:nvSpPr>
              <p:cNvPr id="17" name="CasellaDiTesto 16">
                <a:extLst>
                  <a:ext uri="{FF2B5EF4-FFF2-40B4-BE49-F238E27FC236}">
                    <a16:creationId xmlns:a16="http://schemas.microsoft.com/office/drawing/2014/main" id="{C41004DA-B070-4460-B124-81DF753C01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9714" y="3104053"/>
                <a:ext cx="494879" cy="49244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ttangolo 17">
                <a:extLst>
                  <a:ext uri="{FF2B5EF4-FFF2-40B4-BE49-F238E27FC236}">
                    <a16:creationId xmlns:a16="http://schemas.microsoft.com/office/drawing/2014/main" id="{9C5ABB36-3B82-40CC-A9A0-69D19E22F7FF}"/>
                  </a:ext>
                </a:extLst>
              </p:cNvPr>
              <p:cNvSpPr/>
              <p:nvPr/>
            </p:nvSpPr>
            <p:spPr>
              <a:xfrm>
                <a:off x="5024408" y="3184540"/>
                <a:ext cx="689035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it-IT" sz="3200" dirty="0"/>
              </a:p>
            </p:txBody>
          </p:sp>
        </mc:Choice>
        <mc:Fallback xmlns="">
          <p:sp>
            <p:nvSpPr>
              <p:cNvPr id="18" name="Rettangolo 17">
                <a:extLst>
                  <a:ext uri="{FF2B5EF4-FFF2-40B4-BE49-F238E27FC236}">
                    <a16:creationId xmlns:a16="http://schemas.microsoft.com/office/drawing/2014/main" id="{9C5ABB36-3B82-40CC-A9A0-69D19E22F7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4408" y="3184540"/>
                <a:ext cx="689035" cy="58477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ttangolo 18">
                <a:extLst>
                  <a:ext uri="{FF2B5EF4-FFF2-40B4-BE49-F238E27FC236}">
                    <a16:creationId xmlns:a16="http://schemas.microsoft.com/office/drawing/2014/main" id="{E3B92B44-43B8-47F2-89BA-E3E4B2DE14ED}"/>
                  </a:ext>
                </a:extLst>
              </p:cNvPr>
              <p:cNvSpPr/>
              <p:nvPr/>
            </p:nvSpPr>
            <p:spPr>
              <a:xfrm>
                <a:off x="4488141" y="2557606"/>
                <a:ext cx="732123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it-IT" sz="3200" dirty="0"/>
              </a:p>
            </p:txBody>
          </p:sp>
        </mc:Choice>
        <mc:Fallback xmlns="">
          <p:sp>
            <p:nvSpPr>
              <p:cNvPr id="19" name="Rettangolo 18">
                <a:extLst>
                  <a:ext uri="{FF2B5EF4-FFF2-40B4-BE49-F238E27FC236}">
                    <a16:creationId xmlns:a16="http://schemas.microsoft.com/office/drawing/2014/main" id="{E3B92B44-43B8-47F2-89BA-E3E4B2DE14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8141" y="2557606"/>
                <a:ext cx="732123" cy="58477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ttangolo 19">
                <a:extLst>
                  <a:ext uri="{FF2B5EF4-FFF2-40B4-BE49-F238E27FC236}">
                    <a16:creationId xmlns:a16="http://schemas.microsoft.com/office/drawing/2014/main" id="{F83D1683-F864-463C-8688-D8CC49188CC8}"/>
                  </a:ext>
                </a:extLst>
              </p:cNvPr>
              <p:cNvSpPr/>
              <p:nvPr/>
            </p:nvSpPr>
            <p:spPr>
              <a:xfrm>
                <a:off x="4279045" y="3769315"/>
                <a:ext cx="1038298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it-IT" sz="3200" dirty="0"/>
              </a:p>
            </p:txBody>
          </p:sp>
        </mc:Choice>
        <mc:Fallback xmlns="">
          <p:sp>
            <p:nvSpPr>
              <p:cNvPr id="20" name="Rettangolo 19">
                <a:extLst>
                  <a:ext uri="{FF2B5EF4-FFF2-40B4-BE49-F238E27FC236}">
                    <a16:creationId xmlns:a16="http://schemas.microsoft.com/office/drawing/2014/main" id="{F83D1683-F864-463C-8688-D8CC49188C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9045" y="3769315"/>
                <a:ext cx="1038298" cy="58477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ttangolo 20">
                <a:extLst>
                  <a:ext uri="{FF2B5EF4-FFF2-40B4-BE49-F238E27FC236}">
                    <a16:creationId xmlns:a16="http://schemas.microsoft.com/office/drawing/2014/main" id="{270CE128-ECBE-46AF-889D-906895F17F9A}"/>
                  </a:ext>
                </a:extLst>
              </p:cNvPr>
              <p:cNvSpPr/>
              <p:nvPr/>
            </p:nvSpPr>
            <p:spPr>
              <a:xfrm>
                <a:off x="1790807" y="2509423"/>
                <a:ext cx="722634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it-IT" sz="3200" dirty="0"/>
              </a:p>
            </p:txBody>
          </p:sp>
        </mc:Choice>
        <mc:Fallback xmlns="">
          <p:sp>
            <p:nvSpPr>
              <p:cNvPr id="21" name="Rettangolo 20">
                <a:extLst>
                  <a:ext uri="{FF2B5EF4-FFF2-40B4-BE49-F238E27FC236}">
                    <a16:creationId xmlns:a16="http://schemas.microsoft.com/office/drawing/2014/main" id="{270CE128-ECBE-46AF-889D-906895F17F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0807" y="2509423"/>
                <a:ext cx="722634" cy="58477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ttangolo 21">
                <a:extLst>
                  <a:ext uri="{FF2B5EF4-FFF2-40B4-BE49-F238E27FC236}">
                    <a16:creationId xmlns:a16="http://schemas.microsoft.com/office/drawing/2014/main" id="{A28193E5-1B15-408E-B4BD-C9B2AADA6B14}"/>
                  </a:ext>
                </a:extLst>
              </p:cNvPr>
              <p:cNvSpPr/>
              <p:nvPr/>
            </p:nvSpPr>
            <p:spPr>
              <a:xfrm>
                <a:off x="1526367" y="3636824"/>
                <a:ext cx="1028808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it-IT" sz="3200" dirty="0"/>
              </a:p>
            </p:txBody>
          </p:sp>
        </mc:Choice>
        <mc:Fallback xmlns="">
          <p:sp>
            <p:nvSpPr>
              <p:cNvPr id="22" name="Rettangolo 21">
                <a:extLst>
                  <a:ext uri="{FF2B5EF4-FFF2-40B4-BE49-F238E27FC236}">
                    <a16:creationId xmlns:a16="http://schemas.microsoft.com/office/drawing/2014/main" id="{A28193E5-1B15-408E-B4BD-C9B2AADA6B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6367" y="3636824"/>
                <a:ext cx="1028808" cy="58477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ttangolo 22">
                <a:extLst>
                  <a:ext uri="{FF2B5EF4-FFF2-40B4-BE49-F238E27FC236}">
                    <a16:creationId xmlns:a16="http://schemas.microsoft.com/office/drawing/2014/main" id="{F2D4D673-EF5E-4B62-AFB6-9CBD88553B11}"/>
                  </a:ext>
                </a:extLst>
              </p:cNvPr>
              <p:cNvSpPr/>
              <p:nvPr/>
            </p:nvSpPr>
            <p:spPr>
              <a:xfrm>
                <a:off x="457410" y="3929211"/>
                <a:ext cx="791996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it-IT" sz="32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</m:oMath>
                </a14:m>
                <a:r>
                  <a:rPr lang="it-IT" sz="3200" dirty="0">
                    <a:solidFill>
                      <a:schemeClr val="tx1"/>
                    </a:solidFill>
                  </a:rPr>
                  <a:t>V </a:t>
                </a:r>
              </a:p>
            </p:txBody>
          </p:sp>
        </mc:Choice>
        <mc:Fallback xmlns="">
          <p:sp>
            <p:nvSpPr>
              <p:cNvPr id="23" name="Rettangolo 22">
                <a:extLst>
                  <a:ext uri="{FF2B5EF4-FFF2-40B4-BE49-F238E27FC236}">
                    <a16:creationId xmlns:a16="http://schemas.microsoft.com/office/drawing/2014/main" id="{F2D4D673-EF5E-4B62-AFB6-9CBD88553B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410" y="3929211"/>
                <a:ext cx="791996" cy="584775"/>
              </a:xfrm>
              <a:prstGeom prst="rect">
                <a:avLst/>
              </a:prstGeom>
              <a:blipFill>
                <a:blip r:embed="rId14"/>
                <a:stretch>
                  <a:fillRect t="-12632" r="-14615" b="-3578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D02FDDB6-3C84-4632-B9FD-82A5E3AA6C64}"/>
              </a:ext>
            </a:extLst>
          </p:cNvPr>
          <p:cNvSpPr txBox="1"/>
          <p:nvPr/>
        </p:nvSpPr>
        <p:spPr>
          <a:xfrm>
            <a:off x="628001" y="5503483"/>
            <a:ext cx="55288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4000" b="1" dirty="0"/>
              <a:t>Condensatori in parallelo</a:t>
            </a: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1AFB9FC4-3053-430C-A1A3-46CEFADE602B}"/>
              </a:ext>
            </a:extLst>
          </p:cNvPr>
          <p:cNvSpPr txBox="1"/>
          <p:nvPr/>
        </p:nvSpPr>
        <p:spPr>
          <a:xfrm>
            <a:off x="9542082" y="2790717"/>
            <a:ext cx="3850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200" dirty="0"/>
              <a:t>E</a:t>
            </a: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999499B6-DDB1-4AC7-80E9-8D945DE70B5B}"/>
              </a:ext>
            </a:extLst>
          </p:cNvPr>
          <p:cNvSpPr/>
          <p:nvPr/>
        </p:nvSpPr>
        <p:spPr>
          <a:xfrm>
            <a:off x="9621807" y="4593699"/>
            <a:ext cx="40748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3200" dirty="0"/>
              <a:t>B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10B7173F-2A9F-4FA9-8ED2-69118C95134F}"/>
              </a:ext>
            </a:extLst>
          </p:cNvPr>
          <p:cNvSpPr txBox="1"/>
          <p:nvPr/>
        </p:nvSpPr>
        <p:spPr>
          <a:xfrm>
            <a:off x="9540506" y="760256"/>
            <a:ext cx="4219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200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3931340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7" grpId="0"/>
      <p:bldP spid="8" grpId="0"/>
      <p:bldP spid="9" grpId="0"/>
      <p:bldP spid="10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6" grpId="0"/>
      <p:bldP spid="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CC6A7C0B-295B-422A-B612-FB40B91FAD8D}"/>
              </a:ext>
            </a:extLst>
          </p:cNvPr>
          <p:cNvSpPr txBox="1"/>
          <p:nvPr/>
        </p:nvSpPr>
        <p:spPr>
          <a:xfrm>
            <a:off x="3157538" y="142876"/>
            <a:ext cx="62007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>
                <a:solidFill>
                  <a:schemeClr val="accent2"/>
                </a:solidFill>
              </a:rPr>
              <a:t>Energia del campo elettrostatico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23BFD6BD-FAB5-4345-9EE7-004ABEE81EF6}"/>
              </a:ext>
            </a:extLst>
          </p:cNvPr>
          <p:cNvSpPr txBox="1"/>
          <p:nvPr/>
        </p:nvSpPr>
        <p:spPr>
          <a:xfrm>
            <a:off x="5815013" y="2104511"/>
            <a:ext cx="546258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/>
              <a:t>L’energia potenziale del sistema è uguale al lavoro fatto dalle forze esterne necessario per portare le cariche da distanza infinita (U=0) alla configurazione finale.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76F87504-B0E9-4DB6-9290-76FA4FEC277A}"/>
              </a:ext>
            </a:extLst>
          </p:cNvPr>
          <p:cNvSpPr txBox="1"/>
          <p:nvPr/>
        </p:nvSpPr>
        <p:spPr>
          <a:xfrm>
            <a:off x="731043" y="5622030"/>
            <a:ext cx="10729913" cy="584775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it-IT" sz="3200" dirty="0"/>
              <a:t>L’energia potenziale può essere sia negativa che positiva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2C4A0722-B8AC-463C-9071-D1FE8F8EF0E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30000"/>
                    </a14:imgEffect>
                    <a14:imgEffect>
                      <a14:brightnessContrast bright="30000"/>
                    </a14:imgEffect>
                  </a14:imgLayer>
                </a14:imgProps>
              </a:ext>
            </a:extLst>
          </a:blip>
          <a:srcRect l="35273" r="12578" b="14150"/>
          <a:stretch/>
        </p:blipFill>
        <p:spPr>
          <a:xfrm>
            <a:off x="229228" y="1173363"/>
            <a:ext cx="3714122" cy="3437719"/>
          </a:xfrm>
          <a:prstGeom prst="rect">
            <a:avLst/>
          </a:prstGeom>
        </p:spPr>
      </p:pic>
      <p:cxnSp>
        <p:nvCxnSpPr>
          <p:cNvPr id="9" name="Connettore a gomito 8">
            <a:extLst>
              <a:ext uri="{FF2B5EF4-FFF2-40B4-BE49-F238E27FC236}">
                <a16:creationId xmlns:a16="http://schemas.microsoft.com/office/drawing/2014/main" id="{37EC3EF3-FA9F-403A-A2ED-B32364700158}"/>
              </a:ext>
            </a:extLst>
          </p:cNvPr>
          <p:cNvCxnSpPr>
            <a:cxnSpLocks/>
          </p:cNvCxnSpPr>
          <p:nvPr/>
        </p:nvCxnSpPr>
        <p:spPr>
          <a:xfrm rot="10800000">
            <a:off x="4379496" y="3243491"/>
            <a:ext cx="2316141" cy="123955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Ovale 11">
            <a:extLst>
              <a:ext uri="{FF2B5EF4-FFF2-40B4-BE49-F238E27FC236}">
                <a16:creationId xmlns:a16="http://schemas.microsoft.com/office/drawing/2014/main" id="{FAE5AAB3-0A9F-42D3-85D9-C836538ECE43}"/>
              </a:ext>
            </a:extLst>
          </p:cNvPr>
          <p:cNvSpPr/>
          <p:nvPr/>
        </p:nvSpPr>
        <p:spPr>
          <a:xfrm>
            <a:off x="414966" y="1582696"/>
            <a:ext cx="2885447" cy="263826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62098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animBg="1"/>
      <p:bldP spid="1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F6196CB0-13C9-4E3E-91FD-EEE7CE5D2093}"/>
              </a:ext>
            </a:extLst>
          </p:cNvPr>
          <p:cNvSpPr txBox="1"/>
          <p:nvPr/>
        </p:nvSpPr>
        <p:spPr>
          <a:xfrm>
            <a:off x="247070" y="207984"/>
            <a:ext cx="66624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dirty="0"/>
              <a:t>Costruiamo la nostra distribuzione di cariche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CDB49610-6DEC-43ED-B5DA-DE17832C2646}"/>
                  </a:ext>
                </a:extLst>
              </p:cNvPr>
              <p:cNvSpPr txBox="1"/>
              <p:nvPr/>
            </p:nvSpPr>
            <p:spPr>
              <a:xfrm>
                <a:off x="8124908" y="180464"/>
                <a:ext cx="2459965" cy="98488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it-IT" sz="32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it-IT" sz="3200" b="0" dirty="0"/>
              </a:p>
              <a:p>
                <a:endParaRPr lang="it-IT" sz="3200" dirty="0"/>
              </a:p>
            </p:txBody>
          </p:sp>
        </mc:Choice>
        <mc:Fallback xmlns="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CDB49610-6DEC-43ED-B5DA-DE17832C26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4908" y="180464"/>
                <a:ext cx="2459965" cy="98488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6B3D7E71-EAA0-4C06-BF57-42B533092A34}"/>
                  </a:ext>
                </a:extLst>
              </p:cNvPr>
              <p:cNvSpPr txBox="1"/>
              <p:nvPr/>
            </p:nvSpPr>
            <p:spPr>
              <a:xfrm>
                <a:off x="7343899" y="791167"/>
                <a:ext cx="3799437" cy="14409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it-IT" sz="3200" b="0" i="1" smtClean="0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limLoc m:val="undOvr"/>
                          <m:ctrlPr>
                            <a:rPr lang="it-IT" sz="3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it-IT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sSub>
                            <m:sSubPr>
                              <m:ctrlP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sub>
                          </m:sSub>
                        </m:sup>
                        <m:e>
                          <m:sSub>
                            <m:sSubPr>
                              <m:ctrlP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acc>
                            <m:accPr>
                              <m:chr m:val="⃗"/>
                              <m:ctrlP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it-IT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3200" b="0" i="1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it-IT" sz="3200" b="0" i="1" smtClean="0">
                                      <a:latin typeface="Cambria Math" panose="02040503050406030204" pitchFamily="18" charset="0"/>
                                    </a:rPr>
                                    <m:t>01</m:t>
                                  </m:r>
                                </m:sub>
                              </m:sSub>
                            </m:e>
                          </m:acc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acc>
                            <m:accPr>
                              <m:chr m:val="⃗"/>
                              <m:ctrlP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acc>
                        </m:e>
                      </m:nary>
                      <m:r>
                        <a:rPr lang="it-IT" sz="32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it-IT" sz="3200" dirty="0"/>
              </a:p>
            </p:txBody>
          </p:sp>
        </mc:Choice>
        <mc:Fallback xmlns="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6B3D7E71-EAA0-4C06-BF57-42B533092A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3899" y="791167"/>
                <a:ext cx="3799437" cy="144090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119D6287-9B3A-4387-8406-4C1A975F97E8}"/>
                  </a:ext>
                </a:extLst>
              </p:cNvPr>
              <p:cNvSpPr txBox="1"/>
              <p:nvPr/>
            </p:nvSpPr>
            <p:spPr>
              <a:xfrm>
                <a:off x="6128462" y="2236899"/>
                <a:ext cx="4987391" cy="14409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sz="32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it-IT" sz="3200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it-IT" sz="3200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it-IT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3200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it-IT" sz="32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it-IT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3200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it-IT" sz="32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nary>
                        <m:naryPr>
                          <m:limLoc m:val="undOvr"/>
                          <m:ctrlPr>
                            <a:rPr lang="it-IT" sz="3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it-IT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sSub>
                            <m:sSubPr>
                              <m:ctrlPr>
                                <a:rPr lang="it-IT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32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it-IT" sz="3200" i="1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sub>
                          </m:sSub>
                        </m:sup>
                        <m:e>
                          <m:f>
                            <m:fPr>
                              <m:ctrlPr>
                                <a:rPr lang="it-IT" sz="32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it-IT" sz="3200" i="1">
                                  <a:latin typeface="Cambria Math" panose="02040503050406030204" pitchFamily="18" charset="0"/>
                                </a:rPr>
                                <m:t>𝑑𝑟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it-IT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sz="32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p>
                                  <m:r>
                                    <a:rPr lang="it-IT" sz="3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nary>
                      <m:r>
                        <a:rPr lang="it-IT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it-IT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sSub>
                            <m:sSubPr>
                              <m:ctrlPr>
                                <a:rPr lang="it-IT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it-IT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it-IT" sz="3200" dirty="0"/>
              </a:p>
            </p:txBody>
          </p:sp>
        </mc:Choice>
        <mc:Fallback xmlns="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119D6287-9B3A-4387-8406-4C1A975F97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8462" y="2236899"/>
                <a:ext cx="4987391" cy="144090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23FE7242-8196-48AC-8BE8-675076F94B71}"/>
                  </a:ext>
                </a:extLst>
              </p:cNvPr>
              <p:cNvSpPr txBox="1"/>
              <p:nvPr/>
            </p:nvSpPr>
            <p:spPr>
              <a:xfrm>
                <a:off x="2490933" y="3737769"/>
                <a:ext cx="9346148" cy="14409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it-IT" sz="3200" b="0" i="1" smtClean="0">
                          <a:latin typeface="Cambria Math" panose="02040503050406030204" pitchFamily="18" charset="0"/>
                        </a:rPr>
                        <m:t>=− </m:t>
                      </m:r>
                      <m:nary>
                        <m:naryPr>
                          <m:limLoc m:val="undOvr"/>
                          <m:ctrlPr>
                            <a:rPr lang="it-IT" sz="3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it-IT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sSub>
                            <m:sSubPr>
                              <m:ctrlP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sup>
                        <m:e>
                          <m:sSub>
                            <m:sSubPr>
                              <m:ctrlP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acc>
                            <m:accPr>
                              <m:chr m:val="⃗"/>
                              <m:ctrlP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it-IT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3200" b="0" i="1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it-IT" sz="3200" b="0" i="1" smtClean="0">
                                      <a:latin typeface="Cambria Math" panose="02040503050406030204" pitchFamily="18" charset="0"/>
                                    </a:rPr>
                                    <m:t>01</m:t>
                                  </m:r>
                                </m:sub>
                              </m:sSub>
                            </m:e>
                          </m:acc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acc>
                            <m:accPr>
                              <m:chr m:val="⃗"/>
                              <m:ctrlP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acc>
                        </m:e>
                      </m:nary>
                      <m:r>
                        <a:rPr lang="it-IT" sz="3200" b="0" i="1" smtClean="0">
                          <a:latin typeface="Cambria Math" panose="02040503050406030204" pitchFamily="18" charset="0"/>
                        </a:rPr>
                        <m:t>− </m:t>
                      </m:r>
                      <m:nary>
                        <m:naryPr>
                          <m:limLoc m:val="undOvr"/>
                          <m:ctrlPr>
                            <a:rPr lang="it-IT" sz="3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it-IT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sSub>
                            <m:sSubPr>
                              <m:ctrlP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23</m:t>
                              </m:r>
                            </m:sub>
                          </m:sSub>
                        </m:sup>
                        <m:e>
                          <m:sSub>
                            <m:sSubPr>
                              <m:ctrlP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acc>
                            <m:accPr>
                              <m:chr m:val="⃗"/>
                              <m:ctrlP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it-IT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3200" b="0" i="1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it-IT" sz="3200" b="0" i="1" smtClean="0">
                                      <a:latin typeface="Cambria Math" panose="02040503050406030204" pitchFamily="18" charset="0"/>
                                    </a:rPr>
                                    <m:t>02</m:t>
                                  </m:r>
                                </m:sub>
                              </m:sSub>
                            </m:e>
                          </m:acc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acc>
                            <m:accPr>
                              <m:chr m:val="⃗"/>
                              <m:ctrlP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acc>
                        </m:e>
                      </m:nary>
                      <m:r>
                        <a:rPr lang="it-IT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sz="3200" b="0" i="1" smtClean="0">
                          <a:latin typeface="Cambria Math" panose="02040503050406030204" pitchFamily="18" charset="0"/>
                        </a:rPr>
                        <m:t>𝑘</m:t>
                      </m:r>
                      <m:f>
                        <m:fPr>
                          <m:ctrlPr>
                            <a:rPr lang="it-IT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13</m:t>
                              </m:r>
                            </m:sub>
                          </m:sSub>
                        </m:den>
                      </m:f>
                      <m:r>
                        <a:rPr lang="it-IT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it-IT" sz="32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it-IT" sz="3200" b="0" i="1" smtClean="0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it-IT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23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it-IT" sz="3200" dirty="0"/>
              </a:p>
            </p:txBody>
          </p:sp>
        </mc:Choice>
        <mc:Fallback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23FE7242-8196-48AC-8BE8-675076F94B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0933" y="3737769"/>
                <a:ext cx="9346148" cy="144090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6A5D2DB4-D746-44A2-940C-106A1B227813}"/>
                  </a:ext>
                </a:extLst>
              </p:cNvPr>
              <p:cNvSpPr txBox="1"/>
              <p:nvPr/>
            </p:nvSpPr>
            <p:spPr>
              <a:xfrm>
                <a:off x="88597" y="5032974"/>
                <a:ext cx="8998040" cy="12600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800" b="0" i="1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it-IT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it-IT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it-IT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it-IT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f>
                            <m:fPr>
                              <m:ctrlPr>
                                <a:rPr lang="it-IT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it-IT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it-IT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it-IT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it-IT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it-IT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it-IT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12</m:t>
                                  </m:r>
                                </m:sub>
                              </m:sSub>
                            </m:den>
                          </m:f>
                          <m:r>
                            <a:rPr lang="it-IT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it-IT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it-IT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f>
                            <m:fPr>
                              <m:ctrlPr>
                                <a:rPr lang="it-IT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it-IT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it-IT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it-IT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it-IT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it-IT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it-IT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13</m:t>
                                  </m:r>
                                </m:sub>
                              </m:sSub>
                            </m:den>
                          </m:f>
                          <m:r>
                            <a:rPr lang="it-IT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it-IT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it-IT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f>
                            <m:fPr>
                              <m:ctrlPr>
                                <a:rPr lang="it-IT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it-IT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it-IT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it-IT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it-IT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it-IT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it-IT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23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r>
                        <a:rPr lang="it-IT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it-IT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it-IT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it-IT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it-IT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it-IT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≠</m:t>
                          </m:r>
                          <m:r>
                            <a:rPr lang="it-IT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it-IT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  <m:e>
                          <m:r>
                            <a:rPr lang="it-IT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f>
                            <m:fPr>
                              <m:ctrlPr>
                                <a:rPr lang="it-IT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it-IT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it-IT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it-IT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it-IT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it-IT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it-IT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</m:oMath>
                  </m:oMathPara>
                </a14:m>
                <a:endParaRPr lang="it-IT" sz="2800" dirty="0"/>
              </a:p>
            </p:txBody>
          </p:sp>
        </mc:Choice>
        <mc:Fallback xmlns="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6A5D2DB4-D746-44A2-940C-106A1B2278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97" y="5032974"/>
                <a:ext cx="8998040" cy="126008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Gruppo 18">
            <a:extLst>
              <a:ext uri="{FF2B5EF4-FFF2-40B4-BE49-F238E27FC236}">
                <a16:creationId xmlns:a16="http://schemas.microsoft.com/office/drawing/2014/main" id="{2AAC86F7-BBEF-4AC2-9250-C585D54E1CFE}"/>
              </a:ext>
            </a:extLst>
          </p:cNvPr>
          <p:cNvGrpSpPr/>
          <p:nvPr/>
        </p:nvGrpSpPr>
        <p:grpSpPr>
          <a:xfrm>
            <a:off x="617103" y="738898"/>
            <a:ext cx="4766855" cy="3383024"/>
            <a:chOff x="617103" y="738898"/>
            <a:chExt cx="4766855" cy="3383024"/>
          </a:xfrm>
        </p:grpSpPr>
        <p:pic>
          <p:nvPicPr>
            <p:cNvPr id="9" name="Immagine 8">
              <a:extLst>
                <a:ext uri="{FF2B5EF4-FFF2-40B4-BE49-F238E27FC236}">
                  <a16:creationId xmlns:a16="http://schemas.microsoft.com/office/drawing/2014/main" id="{CB2F5034-A244-484A-B651-83DF7B2186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harpenSoften amount="30000"/>
                      </a14:imgEffect>
                      <a14:imgEffect>
                        <a14:brightnessContrast bright="40000" contrast="-20000"/>
                      </a14:imgEffect>
                    </a14:imgLayer>
                  </a14:imgProps>
                </a:ext>
              </a:extLst>
            </a:blip>
            <a:srcRect l="34660" t="8653" r="20977" b="25684"/>
            <a:stretch/>
          </p:blipFill>
          <p:spPr>
            <a:xfrm>
              <a:off x="617103" y="1260234"/>
              <a:ext cx="3438835" cy="2861688"/>
            </a:xfrm>
            <a:prstGeom prst="rect">
              <a:avLst/>
            </a:prstGeom>
          </p:spPr>
        </p:pic>
        <p:pic>
          <p:nvPicPr>
            <p:cNvPr id="8" name="Immagine 7">
              <a:extLst>
                <a:ext uri="{FF2B5EF4-FFF2-40B4-BE49-F238E27FC236}">
                  <a16:creationId xmlns:a16="http://schemas.microsoft.com/office/drawing/2014/main" id="{6B5CF02A-376D-4857-8232-21131ACB46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sharpenSoften amount="30000"/>
                      </a14:imgEffect>
                      <a14:imgEffect>
                        <a14:brightnessContrast bright="40000" contrast="-40000"/>
                      </a14:imgEffect>
                    </a14:imgLayer>
                  </a14:imgProps>
                </a:ext>
              </a:extLst>
            </a:blip>
            <a:srcRect l="36854" t="18366" r="23908" b="38624"/>
            <a:stretch/>
          </p:blipFill>
          <p:spPr>
            <a:xfrm>
              <a:off x="3147231" y="785065"/>
              <a:ext cx="1982834" cy="1221949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CasellaDiTesto 9">
                  <a:extLst>
                    <a:ext uri="{FF2B5EF4-FFF2-40B4-BE49-F238E27FC236}">
                      <a16:creationId xmlns:a16="http://schemas.microsoft.com/office/drawing/2014/main" id="{41140328-A349-4884-9526-8E29EBF9D975}"/>
                    </a:ext>
                  </a:extLst>
                </p:cNvPr>
                <p:cNvSpPr txBox="1"/>
                <p:nvPr/>
              </p:nvSpPr>
              <p:spPr>
                <a:xfrm>
                  <a:off x="5005832" y="785065"/>
                  <a:ext cx="24846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oMath>
                    </m:oMathPara>
                  </a14:m>
                  <a:endParaRPr lang="it-IT" dirty="0"/>
                </a:p>
              </p:txBody>
            </p:sp>
          </mc:Choice>
          <mc:Fallback xmlns="">
            <p:sp>
              <p:nvSpPr>
                <p:cNvPr id="10" name="CasellaDiTesto 9">
                  <a:extLst>
                    <a:ext uri="{FF2B5EF4-FFF2-40B4-BE49-F238E27FC236}">
                      <a16:creationId xmlns:a16="http://schemas.microsoft.com/office/drawing/2014/main" id="{41140328-A349-4884-9526-8E29EBF9D97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05832" y="785065"/>
                  <a:ext cx="248466" cy="276999"/>
                </a:xfrm>
                <a:prstGeom prst="rect">
                  <a:avLst/>
                </a:prstGeom>
                <a:blipFill>
                  <a:blip r:embed="rId11"/>
                  <a:stretch>
                    <a:fillRect l="-12195" r="-12195"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CasellaDiTesto 10">
                  <a:extLst>
                    <a:ext uri="{FF2B5EF4-FFF2-40B4-BE49-F238E27FC236}">
                      <a16:creationId xmlns:a16="http://schemas.microsoft.com/office/drawing/2014/main" id="{87434C60-6067-4BB4-95BF-06FE0C42976C}"/>
                    </a:ext>
                  </a:extLst>
                </p:cNvPr>
                <p:cNvSpPr txBox="1"/>
                <p:nvPr/>
              </p:nvSpPr>
              <p:spPr>
                <a:xfrm>
                  <a:off x="5135492" y="1163471"/>
                  <a:ext cx="24846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oMath>
                    </m:oMathPara>
                  </a14:m>
                  <a:endParaRPr lang="it-IT" dirty="0"/>
                </a:p>
              </p:txBody>
            </p:sp>
          </mc:Choice>
          <mc:Fallback xmlns="">
            <p:sp>
              <p:nvSpPr>
                <p:cNvPr id="11" name="CasellaDiTesto 10">
                  <a:extLst>
                    <a:ext uri="{FF2B5EF4-FFF2-40B4-BE49-F238E27FC236}">
                      <a16:creationId xmlns:a16="http://schemas.microsoft.com/office/drawing/2014/main" id="{87434C60-6067-4BB4-95BF-06FE0C42976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35492" y="1163471"/>
                  <a:ext cx="248466" cy="276999"/>
                </a:xfrm>
                <a:prstGeom prst="rect">
                  <a:avLst/>
                </a:prstGeom>
                <a:blipFill>
                  <a:blip r:embed="rId12"/>
                  <a:stretch>
                    <a:fillRect l="-12195" r="-12195"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CasellaDiTesto 11">
                  <a:extLst>
                    <a:ext uri="{FF2B5EF4-FFF2-40B4-BE49-F238E27FC236}">
                      <a16:creationId xmlns:a16="http://schemas.microsoft.com/office/drawing/2014/main" id="{CCD07051-46A9-43CB-BA29-2838828C350B}"/>
                    </a:ext>
                  </a:extLst>
                </p:cNvPr>
                <p:cNvSpPr txBox="1"/>
                <p:nvPr/>
              </p:nvSpPr>
              <p:spPr>
                <a:xfrm>
                  <a:off x="2672922" y="1475557"/>
                  <a:ext cx="27546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it-IT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it-IT" dirty="0"/>
                </a:p>
              </p:txBody>
            </p:sp>
          </mc:Choice>
          <mc:Fallback xmlns="">
            <p:sp>
              <p:nvSpPr>
                <p:cNvPr id="12" name="CasellaDiTesto 11">
                  <a:extLst>
                    <a:ext uri="{FF2B5EF4-FFF2-40B4-BE49-F238E27FC236}">
                      <a16:creationId xmlns:a16="http://schemas.microsoft.com/office/drawing/2014/main" id="{CCD07051-46A9-43CB-BA29-2838828C350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72922" y="1475557"/>
                  <a:ext cx="275460" cy="276999"/>
                </a:xfrm>
                <a:prstGeom prst="rect">
                  <a:avLst/>
                </a:prstGeom>
                <a:blipFill>
                  <a:blip r:embed="rId13"/>
                  <a:stretch>
                    <a:fillRect l="-21739" r="-4348" b="-26667"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CasellaDiTesto 12">
                  <a:extLst>
                    <a:ext uri="{FF2B5EF4-FFF2-40B4-BE49-F238E27FC236}">
                      <a16:creationId xmlns:a16="http://schemas.microsoft.com/office/drawing/2014/main" id="{2315F38E-0C29-46E2-961E-311AD9648E64}"/>
                    </a:ext>
                  </a:extLst>
                </p:cNvPr>
                <p:cNvSpPr txBox="1"/>
                <p:nvPr/>
              </p:nvSpPr>
              <p:spPr>
                <a:xfrm>
                  <a:off x="2948382" y="2236760"/>
                  <a:ext cx="28078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it-IT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it-IT" dirty="0"/>
                </a:p>
              </p:txBody>
            </p:sp>
          </mc:Choice>
          <mc:Fallback xmlns="">
            <p:sp>
              <p:nvSpPr>
                <p:cNvPr id="13" name="CasellaDiTesto 12">
                  <a:extLst>
                    <a:ext uri="{FF2B5EF4-FFF2-40B4-BE49-F238E27FC236}">
                      <a16:creationId xmlns:a16="http://schemas.microsoft.com/office/drawing/2014/main" id="{2315F38E-0C29-46E2-961E-311AD9648E6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48382" y="2236760"/>
                  <a:ext cx="280781" cy="276999"/>
                </a:xfrm>
                <a:prstGeom prst="rect">
                  <a:avLst/>
                </a:prstGeom>
                <a:blipFill>
                  <a:blip r:embed="rId14"/>
                  <a:stretch>
                    <a:fillRect l="-21739" r="-4348" b="-26667"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Rettangolo 13">
                  <a:extLst>
                    <a:ext uri="{FF2B5EF4-FFF2-40B4-BE49-F238E27FC236}">
                      <a16:creationId xmlns:a16="http://schemas.microsoft.com/office/drawing/2014/main" id="{FE52DBB0-7F3E-4261-8018-A718E78096F2}"/>
                    </a:ext>
                  </a:extLst>
                </p:cNvPr>
                <p:cNvSpPr/>
                <p:nvPr/>
              </p:nvSpPr>
              <p:spPr>
                <a:xfrm>
                  <a:off x="3457922" y="738898"/>
                  <a:ext cx="892617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it-IT" i="1"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it-IT" dirty="0"/>
                </a:p>
              </p:txBody>
            </p:sp>
          </mc:Choice>
          <mc:Fallback xmlns="">
            <p:sp>
              <p:nvSpPr>
                <p:cNvPr id="14" name="Rettangolo 13">
                  <a:extLst>
                    <a:ext uri="{FF2B5EF4-FFF2-40B4-BE49-F238E27FC236}">
                      <a16:creationId xmlns:a16="http://schemas.microsoft.com/office/drawing/2014/main" id="{FE52DBB0-7F3E-4261-8018-A718E78096F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57922" y="738898"/>
                  <a:ext cx="892617" cy="369332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Rettangolo 14">
                  <a:extLst>
                    <a:ext uri="{FF2B5EF4-FFF2-40B4-BE49-F238E27FC236}">
                      <a16:creationId xmlns:a16="http://schemas.microsoft.com/office/drawing/2014/main" id="{646480BE-4B89-4DEC-909E-11D6D3356170}"/>
                    </a:ext>
                  </a:extLst>
                </p:cNvPr>
                <p:cNvSpPr/>
                <p:nvPr/>
              </p:nvSpPr>
              <p:spPr>
                <a:xfrm>
                  <a:off x="4138648" y="1668472"/>
                  <a:ext cx="897938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it-IT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it-IT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≠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it-IT" dirty="0"/>
                </a:p>
              </p:txBody>
            </p:sp>
          </mc:Choice>
          <mc:Fallback xmlns="">
            <p:sp>
              <p:nvSpPr>
                <p:cNvPr id="15" name="Rettangolo 14">
                  <a:extLst>
                    <a:ext uri="{FF2B5EF4-FFF2-40B4-BE49-F238E27FC236}">
                      <a16:creationId xmlns:a16="http://schemas.microsoft.com/office/drawing/2014/main" id="{646480BE-4B89-4DEC-909E-11D6D335617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38648" y="1668472"/>
                  <a:ext cx="897938" cy="369332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6" name="Ovale 15">
            <a:extLst>
              <a:ext uri="{FF2B5EF4-FFF2-40B4-BE49-F238E27FC236}">
                <a16:creationId xmlns:a16="http://schemas.microsoft.com/office/drawing/2014/main" id="{F1826604-729A-4B06-85F7-8A8940EBA1CC}"/>
              </a:ext>
            </a:extLst>
          </p:cNvPr>
          <p:cNvSpPr/>
          <p:nvPr/>
        </p:nvSpPr>
        <p:spPr>
          <a:xfrm>
            <a:off x="7033855" y="951134"/>
            <a:ext cx="1064448" cy="112097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Ovale 16">
            <a:extLst>
              <a:ext uri="{FF2B5EF4-FFF2-40B4-BE49-F238E27FC236}">
                <a16:creationId xmlns:a16="http://schemas.microsoft.com/office/drawing/2014/main" id="{82BDE462-41C8-40B6-AA53-AD0C11DD2E35}"/>
              </a:ext>
            </a:extLst>
          </p:cNvPr>
          <p:cNvSpPr/>
          <p:nvPr/>
        </p:nvSpPr>
        <p:spPr>
          <a:xfrm>
            <a:off x="9360433" y="2092084"/>
            <a:ext cx="1976037" cy="160539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Ovale 17">
            <a:extLst>
              <a:ext uri="{FF2B5EF4-FFF2-40B4-BE49-F238E27FC236}">
                <a16:creationId xmlns:a16="http://schemas.microsoft.com/office/drawing/2014/main" id="{4074578F-EE9E-4B06-BC1B-56E79C788547}"/>
              </a:ext>
            </a:extLst>
          </p:cNvPr>
          <p:cNvSpPr/>
          <p:nvPr/>
        </p:nvSpPr>
        <p:spPr>
          <a:xfrm>
            <a:off x="8555601" y="3393295"/>
            <a:ext cx="3389329" cy="187168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82956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7" grpId="0"/>
      <p:bldP spid="16" grpId="0" animBg="1"/>
      <p:bldP spid="17" grpId="0" animBg="1"/>
      <p:bldP spid="1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53D19D21-EF38-42AF-B14F-527493FA9375}"/>
                  </a:ext>
                </a:extLst>
              </p:cNvPr>
              <p:cNvSpPr txBox="1"/>
              <p:nvPr/>
            </p:nvSpPr>
            <p:spPr>
              <a:xfrm>
                <a:off x="3162527" y="769011"/>
                <a:ext cx="6578226" cy="107644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it-IT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𝑈</m:t>
                      </m:r>
                      <m:r>
                        <a:rPr kumimoji="0" lang="it-IT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it-IT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it-IT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num>
                        <m:den>
                          <m:r>
                            <a:rPr kumimoji="0" lang="it-IT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kumimoji="0" lang="it-IT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0" lang="it-IT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𝑖</m:t>
                          </m:r>
                          <m:r>
                            <a:rPr kumimoji="0" lang="it-IT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,   </m:t>
                          </m:r>
                          <m:r>
                            <a:rPr kumimoji="0" lang="it-IT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𝐽</m:t>
                          </m:r>
                          <m:r>
                            <a:rPr kumimoji="0" lang="it-IT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≠</m:t>
                          </m:r>
                          <m:r>
                            <a:rPr kumimoji="0" lang="it-IT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</m:sub>
                        <m:sup>
                          <m:r>
                            <a:rPr kumimoji="0" lang="it-IT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𝑁</m:t>
                          </m:r>
                        </m:sup>
                        <m:e>
                          <m:f>
                            <m:fPr>
                              <m:ctrlPr>
                                <a:rPr kumimoji="0" lang="it-IT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kumimoji="0" lang="it-IT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it-IT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kumimoji="0" lang="it-IT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kumimoji="0" lang="it-IT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it-IT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kumimoji="0" lang="it-IT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𝐽</m:t>
                                  </m:r>
                                </m:sub>
                              </m:sSub>
                            </m:num>
                            <m:den>
                              <m:r>
                                <a:rPr kumimoji="0" lang="it-IT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4</m:t>
                              </m:r>
                              <m:r>
                                <a:rPr kumimoji="0" lang="it-IT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𝜋</m:t>
                              </m:r>
                              <m:sSub>
                                <m:sSubPr>
                                  <m:ctrlPr>
                                    <a:rPr kumimoji="0" lang="it-IT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it-IT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𝜀</m:t>
                                  </m:r>
                                </m:e>
                                <m:sub>
                                  <m:r>
                                    <a:rPr kumimoji="0" lang="it-IT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0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kumimoji="0" lang="it-IT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it-IT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kumimoji="0" lang="it-IT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𝑖𝐽</m:t>
                                  </m:r>
                                </m:sub>
                              </m:sSub>
                            </m:den>
                          </m:f>
                          <m:r>
                            <a:rPr kumimoji="0" lang="it-IT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=</m:t>
                          </m:r>
                          <m:f>
                            <m:fPr>
                              <m:ctrlPr>
                                <a:rPr kumimoji="0" lang="it-IT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fPr>
                            <m:num>
                              <m:r>
                                <a:rPr kumimoji="0" lang="it-IT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</m:num>
                            <m:den>
                              <m:r>
                                <a:rPr kumimoji="0" lang="it-IT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2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kumimoji="0" lang="it-IT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kumimoji="0" lang="it-IT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𝑖</m:t>
                              </m:r>
                              <m:r>
                                <a:rPr kumimoji="0" lang="it-IT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=1</m:t>
                              </m:r>
                            </m:sub>
                            <m:sup>
                              <m:r>
                                <a:rPr kumimoji="0" lang="it-IT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𝑁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kumimoji="0" lang="it-IT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it-IT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kumimoji="0" lang="it-IT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𝑖</m:t>
                                  </m:r>
                                </m:sub>
                              </m:sSub>
                              <m:nary>
                                <m:naryPr>
                                  <m:chr m:val="∑"/>
                                  <m:ctrlPr>
                                    <a:rPr kumimoji="0" lang="it-IT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B05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naryPr>
                                <m:sub>
                                  <m:r>
                                    <a:rPr kumimoji="0" lang="it-IT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B05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𝐽</m:t>
                                  </m:r>
                                  <m:r>
                                    <a:rPr kumimoji="0" lang="it-IT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B05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 ≠</m:t>
                                  </m:r>
                                  <m:r>
                                    <a:rPr kumimoji="0" lang="it-IT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B05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kumimoji="0" lang="it-IT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B05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𝑁</m:t>
                                  </m:r>
                                </m:sup>
                                <m:e>
                                  <m:r>
                                    <a:rPr kumimoji="0" lang="it-IT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B05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𝑘</m:t>
                                  </m:r>
                                  <m:f>
                                    <m:fPr>
                                      <m:ctrlPr>
                                        <a:rPr kumimoji="0" lang="it-IT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B05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kumimoji="0" lang="it-IT" sz="2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B05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0" lang="it-IT" sz="2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B05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𝑞</m:t>
                                          </m:r>
                                        </m:e>
                                        <m:sub>
                                          <m:r>
                                            <a:rPr kumimoji="0" lang="it-IT" sz="24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B05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𝐽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kumimoji="0" lang="it-IT" sz="2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B05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0" lang="it-IT" sz="2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B05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kumimoji="0" lang="it-IT" sz="2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B05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𝑖𝐽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nary>
                            </m:e>
                          </m:nary>
                        </m:e>
                      </m:nary>
                    </m:oMath>
                  </m:oMathPara>
                </a14:m>
                <a:endParaRPr kumimoji="0" lang="it-IT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53D19D21-EF38-42AF-B14F-527493FA93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2527" y="769011"/>
                <a:ext cx="6578226" cy="107644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49F847B0-BCF2-42FD-A6C3-35C1AA6B9575}"/>
                  </a:ext>
                </a:extLst>
              </p:cNvPr>
              <p:cNvSpPr txBox="1"/>
              <p:nvPr/>
            </p:nvSpPr>
            <p:spPr>
              <a:xfrm>
                <a:off x="7464392" y="4033244"/>
                <a:ext cx="123386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it-IT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𝜌</m:t>
                      </m:r>
                      <m:r>
                        <a:rPr kumimoji="0" lang="it-IT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(</m:t>
                      </m:r>
                      <m:r>
                        <a:rPr kumimoji="0" lang="it-IT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𝑥</m:t>
                      </m:r>
                      <m:r>
                        <a:rPr kumimoji="0" lang="it-IT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,</m:t>
                      </m:r>
                      <m:r>
                        <a:rPr kumimoji="0" lang="it-IT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𝑦</m:t>
                      </m:r>
                      <m:r>
                        <a:rPr kumimoji="0" lang="it-IT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,</m:t>
                      </m:r>
                      <m:r>
                        <a:rPr kumimoji="0" lang="it-IT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𝑧</m:t>
                      </m:r>
                      <m:r>
                        <a:rPr kumimoji="0" lang="it-IT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it-IT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49F847B0-BCF2-42FD-A6C3-35C1AA6B95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4392" y="4033244"/>
                <a:ext cx="1233864" cy="369332"/>
              </a:xfrm>
              <a:prstGeom prst="rect">
                <a:avLst/>
              </a:prstGeom>
              <a:blipFill>
                <a:blip r:embed="rId3"/>
                <a:stretch>
                  <a:fillRect l="-5419" r="-8374" b="-35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B95E234C-6121-42AD-B56E-FE7FE560EB70}"/>
                  </a:ext>
                </a:extLst>
              </p:cNvPr>
              <p:cNvSpPr txBox="1"/>
              <p:nvPr/>
            </p:nvSpPr>
            <p:spPr>
              <a:xfrm>
                <a:off x="274948" y="3822703"/>
                <a:ext cx="2756209" cy="90845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it-IT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𝑈</m:t>
                      </m:r>
                      <m:r>
                        <a:rPr kumimoji="0" lang="it-IT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it-IT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it-IT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num>
                        <m:den>
                          <m:r>
                            <a:rPr kumimoji="0" lang="it-IT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den>
                      </m:f>
                      <m:nary>
                        <m:naryPr>
                          <m:limLoc m:val="subSup"/>
                          <m:grow m:val="on"/>
                          <m:supHide m:val="on"/>
                          <m:ctrlPr>
                            <a:rPr kumimoji="0" lang="it-IT" sz="2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naryPr>
                        <m:sub>
                          <m:r>
                            <a:rPr kumimoji="0" lang="it-IT" sz="2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𝜏</m:t>
                          </m:r>
                        </m:sub>
                        <m:sup/>
                        <m:e>
                          <m:r>
                            <a:rPr kumimoji="0" lang="it-IT" sz="2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e>
                      </m:nary>
                      <m:r>
                        <a:rPr kumimoji="0" lang="it-IT" sz="2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𝑉</m:t>
                      </m:r>
                      <m:r>
                        <a:rPr kumimoji="0" lang="it-IT" sz="2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it-IT" sz="2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𝑑</m:t>
                      </m:r>
                      <m:r>
                        <a:rPr kumimoji="0" lang="it-IT" sz="2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it-IT" sz="2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𝜏</m:t>
                      </m:r>
                      <m:r>
                        <a:rPr kumimoji="0" lang="it-IT" sz="2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</m:t>
                      </m:r>
                    </m:oMath>
                  </m:oMathPara>
                </a14:m>
                <a:endParaRPr kumimoji="0" lang="it-IT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B95E234C-6121-42AD-B56E-FE7FE560EB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948" y="3822703"/>
                <a:ext cx="2756209" cy="9084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asellaDiTesto 4">
            <a:extLst>
              <a:ext uri="{FF2B5EF4-FFF2-40B4-BE49-F238E27FC236}">
                <a16:creationId xmlns:a16="http://schemas.microsoft.com/office/drawing/2014/main" id="{0FA54295-3EA6-4A20-A00A-1F7229243C55}"/>
              </a:ext>
            </a:extLst>
          </p:cNvPr>
          <p:cNvSpPr txBox="1"/>
          <p:nvPr/>
        </p:nvSpPr>
        <p:spPr>
          <a:xfrm>
            <a:off x="274948" y="186027"/>
            <a:ext cx="11917052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400" b="1" i="0" u="none" strike="noStrike" kern="1200" cap="none" spc="0" normalizeH="0" baseline="0" noProof="0" dirty="0">
                <a:ln>
                  <a:noFill/>
                </a:ln>
                <a:solidFill>
                  <a:srgbClr val="E4831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ENERGIA POTENZIALE ELETTROSTATICA DI UN SISTEMA DISCRETO DI CARICHE PUNTIFORMI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ttangolo 6">
                <a:extLst>
                  <a:ext uri="{FF2B5EF4-FFF2-40B4-BE49-F238E27FC236}">
                    <a16:creationId xmlns:a16="http://schemas.microsoft.com/office/drawing/2014/main" id="{C1572928-56C1-4FC8-8E69-891AB4D5D560}"/>
                  </a:ext>
                </a:extLst>
              </p:cNvPr>
              <p:cNvSpPr/>
              <p:nvPr/>
            </p:nvSpPr>
            <p:spPr>
              <a:xfrm>
                <a:off x="3312933" y="2100765"/>
                <a:ext cx="4362476" cy="11687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it-IT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it-IT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𝑉</m:t>
                          </m:r>
                        </m:e>
                        <m:sub>
                          <m:r>
                            <a:rPr kumimoji="0" lang="it-IT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𝑖</m:t>
                          </m:r>
                        </m:sub>
                      </m:sSub>
                      <m:r>
                        <a:rPr kumimoji="0" lang="it-IT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0" lang="it-IT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naryPr>
                        <m:sub>
                          <m:r>
                            <a:rPr kumimoji="0" lang="it-IT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𝐽</m:t>
                          </m:r>
                          <m:r>
                            <a:rPr kumimoji="0" lang="it-IT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≠</m:t>
                          </m:r>
                          <m:r>
                            <a:rPr kumimoji="0" lang="it-IT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</m:sub>
                        <m:sup>
                          <m:r>
                            <a:rPr kumimoji="0" lang="it-IT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𝑁</m:t>
                          </m:r>
                        </m:sup>
                        <m:e>
                          <m:r>
                            <a:rPr kumimoji="0" lang="it-IT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𝑘</m:t>
                          </m:r>
                          <m:f>
                            <m:fPr>
                              <m:ctrlPr>
                                <a:rPr kumimoji="0" lang="it-IT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B05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kumimoji="0" lang="it-IT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B05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it-IT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B05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kumimoji="0" lang="it-IT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B05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𝐽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kumimoji="0" lang="it-IT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B05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it-IT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B05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kumimoji="0" lang="it-IT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B05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𝑖𝐽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  <m:r>
                        <a:rPr kumimoji="0" lang="it-IT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  </m:t>
                      </m:r>
                      <m:r>
                        <a:rPr kumimoji="0" lang="it-IT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⇒</m:t>
                      </m:r>
                      <m:r>
                        <a:rPr kumimoji="0" lang="it-IT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𝑈</m:t>
                      </m:r>
                      <m:r>
                        <a:rPr kumimoji="0" lang="it-IT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it-IT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it-IT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num>
                        <m:den>
                          <m:r>
                            <a:rPr kumimoji="0" lang="it-IT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kumimoji="0" lang="it-IT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0" lang="it-IT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𝑖</m:t>
                          </m:r>
                          <m:r>
                            <a:rPr kumimoji="0" lang="it-IT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=1</m:t>
                          </m:r>
                        </m:sub>
                        <m:sup>
                          <m:r>
                            <a:rPr kumimoji="0" lang="it-IT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kumimoji="0" lang="it-IT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it-IT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𝑞</m:t>
                              </m:r>
                            </m:e>
                            <m:sub>
                              <m:r>
                                <a:rPr kumimoji="0" lang="it-IT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0" lang="it-IT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it-IT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𝑉</m:t>
                              </m:r>
                            </m:e>
                            <m:sub>
                              <m:r>
                                <a:rPr kumimoji="0" lang="it-IT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kumimoji="0" lang="it-IT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" name="Rettangolo 6">
                <a:extLst>
                  <a:ext uri="{FF2B5EF4-FFF2-40B4-BE49-F238E27FC236}">
                    <a16:creationId xmlns:a16="http://schemas.microsoft.com/office/drawing/2014/main" id="{C1572928-56C1-4FC8-8E69-891AB4D5D56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2933" y="2100765"/>
                <a:ext cx="4362476" cy="116878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ttangolo 7">
            <a:extLst>
              <a:ext uri="{FF2B5EF4-FFF2-40B4-BE49-F238E27FC236}">
                <a16:creationId xmlns:a16="http://schemas.microsoft.com/office/drawing/2014/main" id="{3722450A-7D1F-4FC7-AD12-5554B14C5412}"/>
              </a:ext>
            </a:extLst>
          </p:cNvPr>
          <p:cNvSpPr/>
          <p:nvPr/>
        </p:nvSpPr>
        <p:spPr>
          <a:xfrm>
            <a:off x="3237456" y="3957611"/>
            <a:ext cx="392078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ENERGIA ELETTROSTATICA DI UNA                                             DISTRIBUZIONE CONTINUA DI CARICHE</a:t>
            </a:r>
            <a:endParaRPr kumimoji="0" lang="it-IT" sz="2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B557814B-5997-403C-AB4B-A2A436C69FDC}"/>
                  </a:ext>
                </a:extLst>
              </p:cNvPr>
              <p:cNvSpPr txBox="1"/>
              <p:nvPr/>
            </p:nvSpPr>
            <p:spPr>
              <a:xfrm>
                <a:off x="9004405" y="4033244"/>
                <a:ext cx="11627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anose="020F0502020204030204"/>
                    <a:ea typeface="Cambria Math" panose="02040503050406030204" pitchFamily="18" charset="0"/>
                    <a:cs typeface="+mn-cs"/>
                  </a:rPr>
                  <a:t>V</a:t>
                </a:r>
                <a14:m>
                  <m:oMath xmlns:m="http://schemas.openxmlformats.org/officeDocument/2006/math">
                    <m:r>
                      <a:rPr kumimoji="0" lang="it-IT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(</m:t>
                    </m:r>
                    <m:r>
                      <a:rPr kumimoji="0" lang="it-IT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𝑥</m:t>
                    </m:r>
                    <m:r>
                      <a:rPr kumimoji="0" lang="it-IT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,</m:t>
                    </m:r>
                    <m:r>
                      <a:rPr kumimoji="0" lang="it-IT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𝑦</m:t>
                    </m:r>
                    <m:r>
                      <a:rPr kumimoji="0" lang="it-IT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,</m:t>
                    </m:r>
                    <m:r>
                      <a:rPr kumimoji="0" lang="it-IT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𝑧</m:t>
                    </m:r>
                    <m:r>
                      <a:rPr kumimoji="0" lang="it-IT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)</m:t>
                    </m:r>
                  </m:oMath>
                </a14:m>
                <a:endParaRPr kumimoji="0" lang="it-IT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B557814B-5997-403C-AB4B-A2A436C69F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4405" y="4033244"/>
                <a:ext cx="1162754" cy="369332"/>
              </a:xfrm>
              <a:prstGeom prst="rect">
                <a:avLst/>
              </a:prstGeom>
              <a:blipFill>
                <a:blip r:embed="rId6"/>
                <a:stretch>
                  <a:fillRect l="-15707" t="-26667" r="-11518" b="-50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EE80E036-94E6-42E8-B883-935DB3DD3604}"/>
                  </a:ext>
                </a:extLst>
              </p:cNvPr>
              <p:cNvSpPr txBox="1"/>
              <p:nvPr/>
            </p:nvSpPr>
            <p:spPr>
              <a:xfrm>
                <a:off x="10473308" y="4033244"/>
                <a:ext cx="114672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anose="020F0502020204030204"/>
                    <a:ea typeface="Cambria Math" panose="02040503050406030204" pitchFamily="18" charset="0"/>
                    <a:cs typeface="+mn-cs"/>
                  </a:rPr>
                  <a:t>P</a:t>
                </a:r>
                <a14:m>
                  <m:oMath xmlns:m="http://schemas.openxmlformats.org/officeDocument/2006/math">
                    <m:r>
                      <a:rPr kumimoji="0" lang="it-IT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(</m:t>
                    </m:r>
                    <m:r>
                      <a:rPr kumimoji="0" lang="it-IT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𝑥</m:t>
                    </m:r>
                    <m:r>
                      <a:rPr kumimoji="0" lang="it-IT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,</m:t>
                    </m:r>
                    <m:r>
                      <a:rPr kumimoji="0" lang="it-IT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𝑦</m:t>
                    </m:r>
                    <m:r>
                      <a:rPr kumimoji="0" lang="it-IT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,</m:t>
                    </m:r>
                    <m:r>
                      <a:rPr kumimoji="0" lang="it-IT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𝑧</m:t>
                    </m:r>
                    <m:r>
                      <a:rPr kumimoji="0" lang="it-IT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)</m:t>
                    </m:r>
                  </m:oMath>
                </a14:m>
                <a:endParaRPr kumimoji="0" lang="it-IT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EE80E036-94E6-42E8-B883-935DB3DD36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73308" y="4033244"/>
                <a:ext cx="1146724" cy="369332"/>
              </a:xfrm>
              <a:prstGeom prst="rect">
                <a:avLst/>
              </a:prstGeom>
              <a:blipFill>
                <a:blip r:embed="rId7"/>
                <a:stretch>
                  <a:fillRect l="-15957" t="-26667" r="-11702" b="-50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ttangolo 11">
                <a:extLst>
                  <a:ext uri="{FF2B5EF4-FFF2-40B4-BE49-F238E27FC236}">
                    <a16:creationId xmlns:a16="http://schemas.microsoft.com/office/drawing/2014/main" id="{D6767EEB-B29B-4BF7-87B4-D71124F30D34}"/>
                  </a:ext>
                </a:extLst>
              </p:cNvPr>
              <p:cNvSpPr/>
              <p:nvPr/>
            </p:nvSpPr>
            <p:spPr>
              <a:xfrm>
                <a:off x="4404936" y="4962558"/>
                <a:ext cx="2534861" cy="10007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it-IT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𝑈</m:t>
                      </m:r>
                      <m:r>
                        <a:rPr kumimoji="0" lang="it-IT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it-IT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it-IT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num>
                        <m:den>
                          <m:r>
                            <a:rPr kumimoji="0" lang="it-IT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den>
                      </m:f>
                      <m:nary>
                        <m:naryPr>
                          <m:limLoc m:val="subSup"/>
                          <m:grow m:val="on"/>
                          <m:supHide m:val="on"/>
                          <m:ctrlPr>
                            <a:rPr kumimoji="0" lang="it-IT" sz="2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naryPr>
                        <m:sub>
                          <m:r>
                            <a:rPr kumimoji="0" lang="it-IT" sz="2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𝑠</m:t>
                          </m:r>
                        </m:sub>
                        <m:sup/>
                        <m:e>
                          <m:r>
                            <a:rPr kumimoji="0" lang="it-IT" sz="2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𝜎</m:t>
                          </m:r>
                        </m:e>
                      </m:nary>
                      <m:r>
                        <a:rPr kumimoji="0" lang="it-IT" sz="2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𝑉</m:t>
                      </m:r>
                      <m:r>
                        <a:rPr kumimoji="0" lang="it-IT" sz="2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it-IT" sz="2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𝑑𝑆</m:t>
                      </m:r>
                    </m:oMath>
                  </m:oMathPara>
                </a14:m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2" name="Rettangolo 11">
                <a:extLst>
                  <a:ext uri="{FF2B5EF4-FFF2-40B4-BE49-F238E27FC236}">
                    <a16:creationId xmlns:a16="http://schemas.microsoft.com/office/drawing/2014/main" id="{D6767EEB-B29B-4BF7-87B4-D71124F30D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4936" y="4962558"/>
                <a:ext cx="2534861" cy="100078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asellaDiTesto 5">
            <a:extLst>
              <a:ext uri="{FF2B5EF4-FFF2-40B4-BE49-F238E27FC236}">
                <a16:creationId xmlns:a16="http://schemas.microsoft.com/office/drawing/2014/main" id="{E9878830-1962-4C25-ABFD-03203BE3BEF0}"/>
              </a:ext>
            </a:extLst>
          </p:cNvPr>
          <p:cNvSpPr txBox="1"/>
          <p:nvPr/>
        </p:nvSpPr>
        <p:spPr>
          <a:xfrm>
            <a:off x="996882" y="2500489"/>
            <a:ext cx="2034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Indichiamo ora con:</a:t>
            </a:r>
          </a:p>
        </p:txBody>
      </p:sp>
    </p:spTree>
    <p:extLst>
      <p:ext uri="{BB962C8B-B14F-4D97-AF65-F5344CB8AC3E}">
        <p14:creationId xmlns:p14="http://schemas.microsoft.com/office/powerpoint/2010/main" val="1329401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7" grpId="0"/>
      <p:bldP spid="9" grpId="0"/>
      <p:bldP spid="10" grpId="0"/>
      <p:bldP spid="12" grpId="0"/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EBFC8B6B-680D-415C-86C5-B7D125B1F193}"/>
              </a:ext>
            </a:extLst>
          </p:cNvPr>
          <p:cNvSpPr txBox="1"/>
          <p:nvPr/>
        </p:nvSpPr>
        <p:spPr>
          <a:xfrm>
            <a:off x="142875" y="0"/>
            <a:ext cx="2743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/>
              <a:t>Esercizio: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69B667A7-F134-433A-BF5D-5C08612B0FA4}"/>
                  </a:ext>
                </a:extLst>
              </p:cNvPr>
              <p:cNvSpPr txBox="1"/>
              <p:nvPr/>
            </p:nvSpPr>
            <p:spPr>
              <a:xfrm>
                <a:off x="745331" y="471488"/>
                <a:ext cx="10701337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2800" dirty="0"/>
                  <a:t>Calcolare l’energia potenziale elettrostatica di un condensatore di capacità C caricato con una differenza di potenziale </a:t>
                </a:r>
                <a14:m>
                  <m:oMath xmlns:m="http://schemas.openxmlformats.org/officeDocument/2006/math">
                    <m:r>
                      <a:rPr lang="it-IT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it-IT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</m:oMath>
                </a14:m>
                <a:endParaRPr lang="it-IT" sz="2800" dirty="0"/>
              </a:p>
            </p:txBody>
          </p:sp>
        </mc:Choice>
        <mc:Fallback xmlns="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69B667A7-F134-433A-BF5D-5C08612B0F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331" y="471488"/>
                <a:ext cx="10701337" cy="954107"/>
              </a:xfrm>
              <a:prstGeom prst="rect">
                <a:avLst/>
              </a:prstGeom>
              <a:blipFill>
                <a:blip r:embed="rId2"/>
                <a:stretch>
                  <a:fillRect l="-1139" t="-5732" b="-1719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E75415A1-6014-482A-AED2-76F3E3A0040E}"/>
                  </a:ext>
                </a:extLst>
              </p:cNvPr>
              <p:cNvSpPr txBox="1"/>
              <p:nvPr/>
            </p:nvSpPr>
            <p:spPr>
              <a:xfrm>
                <a:off x="4442303" y="1425595"/>
                <a:ext cx="7852342" cy="158569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3200" b="0" i="1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it-IT" sz="32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it-IT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limLoc m:val="undOvr"/>
                          <m:ctrlPr>
                            <a:rPr lang="it-IT" sz="3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  <m:sup>
                          <m:r>
                            <a:rPr lang="it-IT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  <m:e>
                          <m:r>
                            <a:rPr lang="it-IT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  <m:r>
                            <a:rPr lang="it-IT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𝑉𝑑𝑆</m:t>
                          </m:r>
                        </m:e>
                      </m:nary>
                      <m:r>
                        <a:rPr lang="it-IT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nary>
                        <m:naryPr>
                          <m:limLoc m:val="undOvr"/>
                          <m:ctrlPr>
                            <a:rPr lang="it-IT" sz="3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</m:sub>
                        <m:sup>
                          <m:r>
                            <a:rPr lang="it-IT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  <m:e>
                          <m:f>
                            <m:fPr>
                              <m:ctrlP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num>
                            <m:den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𝑑𝑆</m:t>
                          </m:r>
                        </m:e>
                      </m:nary>
                      <m:r>
                        <a:rPr lang="it-IT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nary>
                        <m:naryPr>
                          <m:limLoc m:val="undOvr"/>
                          <m:ctrlPr>
                            <a:rPr lang="it-IT" sz="3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</m:sub>
                        <m:sup>
                          <m:r>
                            <a:rPr lang="it-IT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  <m:e>
                          <m:f>
                            <m:fPr>
                              <m:ctrlP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num>
                            <m:den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𝑑𝑆</m:t>
                          </m:r>
                        </m:e>
                      </m:nary>
                      <m:r>
                        <a:rPr lang="it-IT" sz="3200" b="0" i="1" smtClean="0">
                          <a:latin typeface="Cambria Math" panose="02040503050406030204" pitchFamily="18" charset="0"/>
                        </a:rPr>
                        <m:t>= </m:t>
                      </m:r>
                    </m:oMath>
                  </m:oMathPara>
                </a14:m>
                <a:endParaRPr lang="it-IT" sz="3200" dirty="0"/>
              </a:p>
            </p:txBody>
          </p:sp>
        </mc:Choice>
        <mc:Fallback xmlns="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E75415A1-6014-482A-AED2-76F3E3A004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2303" y="1425595"/>
                <a:ext cx="7852342" cy="158569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C52B0AC6-203D-42AE-824E-1669DF370A14}"/>
                  </a:ext>
                </a:extLst>
              </p:cNvPr>
              <p:cNvSpPr txBox="1"/>
              <p:nvPr/>
            </p:nvSpPr>
            <p:spPr>
              <a:xfrm>
                <a:off x="5325557" y="3429000"/>
                <a:ext cx="6681381" cy="9348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3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sz="3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− </m:t>
                          </m:r>
                          <m:sSub>
                            <m:sSubPr>
                              <m:ctrlP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num>
                        <m:den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it-IT" sz="32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it-IT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 (</m:t>
                          </m:r>
                          <m:sSub>
                            <m:sSubPr>
                              <m:ctrlP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it-IT" sz="32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it-IT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it-IT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  <m:r>
                            <a:rPr lang="it-IT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𝑄</m:t>
                          </m:r>
                        </m:num>
                        <m:den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it-IT" sz="3200" dirty="0"/>
              </a:p>
            </p:txBody>
          </p:sp>
        </mc:Choice>
        <mc:Fallback xmlns="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C52B0AC6-203D-42AE-824E-1669DF370A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5557" y="3429000"/>
                <a:ext cx="6681381" cy="93480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AADCCD26-11F1-42B0-AEDA-C6DFB97F437F}"/>
                  </a:ext>
                </a:extLst>
              </p:cNvPr>
              <p:cNvSpPr txBox="1"/>
              <p:nvPr/>
            </p:nvSpPr>
            <p:spPr>
              <a:xfrm>
                <a:off x="608675" y="4996304"/>
                <a:ext cx="1494961" cy="92519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32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it-IT" sz="32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it-IT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num>
                        <m:den>
                          <m:r>
                            <a:rPr lang="it-IT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it-IT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den>
                      </m:f>
                    </m:oMath>
                  </m:oMathPara>
                </a14:m>
                <a:endParaRPr lang="it-IT" sz="3200" dirty="0"/>
              </a:p>
            </p:txBody>
          </p:sp>
        </mc:Choice>
        <mc:Fallback xmlns="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AADCCD26-11F1-42B0-AEDA-C6DFB97F43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675" y="4996304"/>
                <a:ext cx="1494961" cy="92519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35533F4D-8F1A-4969-9B47-B11B69C83478}"/>
                  </a:ext>
                </a:extLst>
              </p:cNvPr>
              <p:cNvSpPr txBox="1"/>
              <p:nvPr/>
            </p:nvSpPr>
            <p:spPr>
              <a:xfrm>
                <a:off x="5325557" y="4964821"/>
                <a:ext cx="5800370" cy="98815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3200" b="0" i="1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it-IT" sz="32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it-IT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it-IT" sz="3200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it-IT" sz="3200" b="0" i="1" smtClean="0">
                          <a:latin typeface="Cambria Math" panose="02040503050406030204" pitchFamily="18" charset="0"/>
                        </a:rPr>
                        <m:t> ∆</m:t>
                      </m:r>
                      <m:r>
                        <a:rPr lang="it-IT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r>
                        <a:rPr lang="it-IT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it-IT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it-IT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it-IT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r>
                        <a:rPr lang="it-IT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(</m:t>
                      </m:r>
                      <m:sSup>
                        <m:sSupPr>
                          <m:ctrlPr>
                            <a:rPr lang="it-IT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it-IT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  <m:r>
                            <a:rPr lang="it-IT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it-IT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it-IT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it-IT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it-IT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f>
                        <m:fPr>
                          <m:ctrlPr>
                            <a:rPr lang="it-IT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it-IT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p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it-IT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den>
                      </m:f>
                    </m:oMath>
                  </m:oMathPara>
                </a14:m>
                <a:endParaRPr lang="it-IT" sz="3200" dirty="0"/>
              </a:p>
            </p:txBody>
          </p:sp>
        </mc:Choice>
        <mc:Fallback xmlns="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35533F4D-8F1A-4969-9B47-B11B69C834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5557" y="4964821"/>
                <a:ext cx="5800370" cy="98815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Gruppo 14">
            <a:extLst>
              <a:ext uri="{FF2B5EF4-FFF2-40B4-BE49-F238E27FC236}">
                <a16:creationId xmlns:a16="http://schemas.microsoft.com/office/drawing/2014/main" id="{6E09C90D-C565-411E-BC58-729AC9D0C624}"/>
              </a:ext>
            </a:extLst>
          </p:cNvPr>
          <p:cNvGrpSpPr/>
          <p:nvPr/>
        </p:nvGrpSpPr>
        <p:grpSpPr>
          <a:xfrm>
            <a:off x="611228" y="1677029"/>
            <a:ext cx="3440650" cy="3061714"/>
            <a:chOff x="611228" y="1677029"/>
            <a:chExt cx="3440650" cy="3061714"/>
          </a:xfrm>
        </p:grpSpPr>
        <p:pic>
          <p:nvPicPr>
            <p:cNvPr id="8" name="Immagine 7">
              <a:extLst>
                <a:ext uri="{FF2B5EF4-FFF2-40B4-BE49-F238E27FC236}">
                  <a16:creationId xmlns:a16="http://schemas.microsoft.com/office/drawing/2014/main" id="{74B8C029-1B0F-4658-A292-6191544F68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harpenSoften amount="30000"/>
                      </a14:imgEffect>
                      <a14:imgEffect>
                        <a14:brightnessContrast bright="30000"/>
                      </a14:imgEffect>
                    </a14:imgLayer>
                  </a14:imgProps>
                </a:ext>
              </a:extLst>
            </a:blip>
            <a:srcRect l="14082" t="41948" r="11301" b="16639"/>
            <a:stretch/>
          </p:blipFill>
          <p:spPr>
            <a:xfrm rot="16200000">
              <a:off x="850953" y="1880157"/>
              <a:ext cx="2877047" cy="2840125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CasellaDiTesto 8">
                  <a:extLst>
                    <a:ext uri="{FF2B5EF4-FFF2-40B4-BE49-F238E27FC236}">
                      <a16:creationId xmlns:a16="http://schemas.microsoft.com/office/drawing/2014/main" id="{F9D96F2E-EE6E-428E-9AB7-AD790D8C7558}"/>
                    </a:ext>
                  </a:extLst>
                </p:cNvPr>
                <p:cNvSpPr txBox="1"/>
                <p:nvPr/>
              </p:nvSpPr>
              <p:spPr>
                <a:xfrm>
                  <a:off x="3709540" y="2872785"/>
                  <a:ext cx="34233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oMath>
                    </m:oMathPara>
                  </a14:m>
                  <a:endParaRPr lang="it-IT" dirty="0"/>
                </a:p>
              </p:txBody>
            </p:sp>
          </mc:Choice>
          <mc:Fallback xmlns="">
            <p:sp>
              <p:nvSpPr>
                <p:cNvPr id="9" name="CasellaDiTesto 8">
                  <a:extLst>
                    <a:ext uri="{FF2B5EF4-FFF2-40B4-BE49-F238E27FC236}">
                      <a16:creationId xmlns:a16="http://schemas.microsoft.com/office/drawing/2014/main" id="{F9D96F2E-EE6E-428E-9AB7-AD790D8C755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09540" y="2872785"/>
                  <a:ext cx="342338" cy="276999"/>
                </a:xfrm>
                <a:prstGeom prst="rect">
                  <a:avLst/>
                </a:prstGeom>
                <a:blipFill>
                  <a:blip r:embed="rId9"/>
                  <a:stretch>
                    <a:fillRect l="-17857" r="-14286" b="-6522"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CasellaDiTesto 9">
              <a:extLst>
                <a:ext uri="{FF2B5EF4-FFF2-40B4-BE49-F238E27FC236}">
                  <a16:creationId xmlns:a16="http://schemas.microsoft.com/office/drawing/2014/main" id="{882A5A9F-5A4F-410D-A28D-AB1A2BB20D60}"/>
                </a:ext>
              </a:extLst>
            </p:cNvPr>
            <p:cNvSpPr txBox="1"/>
            <p:nvPr/>
          </p:nvSpPr>
          <p:spPr>
            <a:xfrm>
              <a:off x="928944" y="1677029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dirty="0"/>
                <a:t>A</a:t>
              </a:r>
            </a:p>
          </p:txBody>
        </p:sp>
        <p:sp>
          <p:nvSpPr>
            <p:cNvPr id="11" name="CasellaDiTesto 10">
              <a:extLst>
                <a:ext uri="{FF2B5EF4-FFF2-40B4-BE49-F238E27FC236}">
                  <a16:creationId xmlns:a16="http://schemas.microsoft.com/office/drawing/2014/main" id="{3F4525D4-7088-479C-A466-F800CFE6E915}"/>
                </a:ext>
              </a:extLst>
            </p:cNvPr>
            <p:cNvSpPr txBox="1"/>
            <p:nvPr/>
          </p:nvSpPr>
          <p:spPr>
            <a:xfrm>
              <a:off x="907755" y="3889927"/>
              <a:ext cx="309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dirty="0"/>
                <a:t>B</a:t>
              </a:r>
            </a:p>
          </p:txBody>
        </p:sp>
        <p:sp>
          <p:nvSpPr>
            <p:cNvPr id="12" name="CasellaDiTesto 11">
              <a:extLst>
                <a:ext uri="{FF2B5EF4-FFF2-40B4-BE49-F238E27FC236}">
                  <a16:creationId xmlns:a16="http://schemas.microsoft.com/office/drawing/2014/main" id="{F6918518-3A61-4D3F-9E4E-84E03DE54FCE}"/>
                </a:ext>
              </a:extLst>
            </p:cNvPr>
            <p:cNvSpPr txBox="1"/>
            <p:nvPr/>
          </p:nvSpPr>
          <p:spPr>
            <a:xfrm>
              <a:off x="611228" y="2783478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dirty="0"/>
                <a:t>C</a:t>
              </a:r>
            </a:p>
          </p:txBody>
        </p:sp>
        <p:sp>
          <p:nvSpPr>
            <p:cNvPr id="13" name="CasellaDiTesto 12">
              <a:extLst>
                <a:ext uri="{FF2B5EF4-FFF2-40B4-BE49-F238E27FC236}">
                  <a16:creationId xmlns:a16="http://schemas.microsoft.com/office/drawing/2014/main" id="{302EB572-DC2C-4BF3-9627-0AE253AC0A9B}"/>
                </a:ext>
              </a:extLst>
            </p:cNvPr>
            <p:cNvSpPr txBox="1"/>
            <p:nvPr/>
          </p:nvSpPr>
          <p:spPr>
            <a:xfrm>
              <a:off x="1794003" y="2605873"/>
              <a:ext cx="4555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dirty="0"/>
                <a:t>+Q</a:t>
              </a:r>
            </a:p>
          </p:txBody>
        </p:sp>
        <p:sp>
          <p:nvSpPr>
            <p:cNvPr id="14" name="CasellaDiTesto 13">
              <a:extLst>
                <a:ext uri="{FF2B5EF4-FFF2-40B4-BE49-F238E27FC236}">
                  <a16:creationId xmlns:a16="http://schemas.microsoft.com/office/drawing/2014/main" id="{B44C20C7-7053-456B-AFD8-E9DB06F0D718}"/>
                </a:ext>
              </a:extLst>
            </p:cNvPr>
            <p:cNvSpPr txBox="1"/>
            <p:nvPr/>
          </p:nvSpPr>
          <p:spPr>
            <a:xfrm>
              <a:off x="1788850" y="3202803"/>
              <a:ext cx="4106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dirty="0"/>
                <a:t>-Q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Rettangolo 15">
                  <a:extLst>
                    <a:ext uri="{FF2B5EF4-FFF2-40B4-BE49-F238E27FC236}">
                      <a16:creationId xmlns:a16="http://schemas.microsoft.com/office/drawing/2014/main" id="{C7319DA3-78FD-4203-BD8D-7227C9E4FC98}"/>
                    </a:ext>
                  </a:extLst>
                </p:cNvPr>
                <p:cNvSpPr/>
                <p:nvPr/>
              </p:nvSpPr>
              <p:spPr>
                <a:xfrm>
                  <a:off x="868568" y="2421207"/>
                  <a:ext cx="46314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it-IT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oMath>
                    </m:oMathPara>
                  </a14:m>
                  <a:endParaRPr lang="it-IT" dirty="0"/>
                </a:p>
              </p:txBody>
            </p:sp>
          </mc:Choice>
          <mc:Fallback xmlns="">
            <p:sp>
              <p:nvSpPr>
                <p:cNvPr id="16" name="Rettangolo 15">
                  <a:extLst>
                    <a:ext uri="{FF2B5EF4-FFF2-40B4-BE49-F238E27FC236}">
                      <a16:creationId xmlns:a16="http://schemas.microsoft.com/office/drawing/2014/main" id="{C7319DA3-78FD-4203-BD8D-7227C9E4FC9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8568" y="2421207"/>
                  <a:ext cx="463140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Rettangolo 16">
                  <a:extLst>
                    <a:ext uri="{FF2B5EF4-FFF2-40B4-BE49-F238E27FC236}">
                      <a16:creationId xmlns:a16="http://schemas.microsoft.com/office/drawing/2014/main" id="{8774D206-2ECD-4B1B-A385-3C5A8BD2FE43}"/>
                    </a:ext>
                  </a:extLst>
                </p:cNvPr>
                <p:cNvSpPr/>
                <p:nvPr/>
              </p:nvSpPr>
              <p:spPr>
                <a:xfrm>
                  <a:off x="831035" y="3260774"/>
                  <a:ext cx="47904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it-IT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</m:oMath>
                    </m:oMathPara>
                  </a14:m>
                  <a:endParaRPr lang="it-IT" dirty="0"/>
                </a:p>
              </p:txBody>
            </p:sp>
          </mc:Choice>
          <mc:Fallback xmlns="">
            <p:sp>
              <p:nvSpPr>
                <p:cNvPr id="17" name="Rettangolo 16">
                  <a:extLst>
                    <a:ext uri="{FF2B5EF4-FFF2-40B4-BE49-F238E27FC236}">
                      <a16:creationId xmlns:a16="http://schemas.microsoft.com/office/drawing/2014/main" id="{8774D206-2ECD-4B1B-A385-3C5A8BD2FE4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1035" y="3260774"/>
                  <a:ext cx="479041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699114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53D19D21-EF38-42AF-B14F-527493FA9375}"/>
                  </a:ext>
                </a:extLst>
              </p:cNvPr>
              <p:cNvSpPr txBox="1"/>
              <p:nvPr/>
            </p:nvSpPr>
            <p:spPr>
              <a:xfrm>
                <a:off x="3397427" y="2108264"/>
                <a:ext cx="4756366" cy="8096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it-IT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𝜎</m:t>
                      </m:r>
                      <m:r>
                        <a:rPr kumimoji="0" lang="it-IT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it-IT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it-IT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𝑄</m:t>
                          </m:r>
                        </m:num>
                        <m:den>
                          <m:r>
                            <a:rPr kumimoji="0" lang="it-IT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𝑆</m:t>
                          </m:r>
                        </m:den>
                      </m:f>
                      <m:r>
                        <a:rPr kumimoji="0" lang="it-IT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it-IT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it-IT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𝑄</m:t>
                          </m:r>
                        </m:num>
                        <m:den>
                          <m:r>
                            <a:rPr kumimoji="0" lang="it-IT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4</m:t>
                          </m:r>
                          <m:r>
                            <a:rPr kumimoji="0" lang="it-IT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𝜋</m:t>
                          </m:r>
                          <m:sSup>
                            <m:sSupPr>
                              <m:ctrlPr>
                                <a:rPr kumimoji="0" lang="it-IT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it-IT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𝑅</m:t>
                              </m:r>
                            </m:e>
                            <m:sup>
                              <m:r>
                                <a:rPr kumimoji="0" lang="it-IT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kumimoji="0" lang="it-IT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     ⇒    </m:t>
                      </m:r>
                      <m:r>
                        <a:rPr kumimoji="0" lang="it-IT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𝑉</m:t>
                      </m:r>
                      <m:r>
                        <a:rPr kumimoji="0" lang="it-IT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</m:t>
                      </m:r>
                      <m:r>
                        <a:rPr kumimoji="0" lang="it-IT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𝑘</m:t>
                      </m:r>
                      <m:f>
                        <m:fPr>
                          <m:ctrlPr>
                            <a:rPr kumimoji="0" lang="it-IT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it-IT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𝑄</m:t>
                          </m:r>
                        </m:num>
                        <m:den>
                          <m:r>
                            <a:rPr kumimoji="0" lang="it-IT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𝑅</m:t>
                          </m:r>
                        </m:den>
                      </m:f>
                    </m:oMath>
                  </m:oMathPara>
                </a14:m>
                <a:endParaRPr kumimoji="0" lang="it-IT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53D19D21-EF38-42AF-B14F-527493FA93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7427" y="2108264"/>
                <a:ext cx="4756366" cy="80964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asellaDiTesto 4">
            <a:extLst>
              <a:ext uri="{FF2B5EF4-FFF2-40B4-BE49-F238E27FC236}">
                <a16:creationId xmlns:a16="http://schemas.microsoft.com/office/drawing/2014/main" id="{0FA54295-3EA6-4A20-A00A-1F7229243C55}"/>
              </a:ext>
            </a:extLst>
          </p:cNvPr>
          <p:cNvSpPr txBox="1"/>
          <p:nvPr/>
        </p:nvSpPr>
        <p:spPr>
          <a:xfrm>
            <a:off x="83097" y="594300"/>
            <a:ext cx="11966028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800" b="1" i="0" u="none" strike="noStrike" kern="1200" cap="none" spc="0" normalizeH="0" baseline="0" noProof="0" dirty="0">
                <a:ln>
                  <a:noFill/>
                </a:ln>
                <a:solidFill>
                  <a:srgbClr val="E4831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2400" b="1" i="0" u="none" strike="noStrike" kern="1200" cap="none" spc="0" normalizeH="0" baseline="0" noProof="0" dirty="0">
                <a:ln>
                  <a:noFill/>
                </a:ln>
                <a:solidFill>
                  <a:srgbClr val="E4831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CALCOLARE L’ENERGIA POTENZIALE ELETTROSTATICA DI UNA SFERA CONDUTTRICE DI RAGGIO </a:t>
            </a:r>
            <a:r>
              <a:rPr kumimoji="0" lang="it-IT" sz="3200" b="1" i="0" u="none" strike="noStrike" kern="1200" cap="none" spc="0" normalizeH="0" baseline="0" noProof="0" dirty="0">
                <a:ln>
                  <a:noFill/>
                </a:ln>
                <a:solidFill>
                  <a:srgbClr val="E4831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</a:t>
            </a:r>
            <a:r>
              <a:rPr kumimoji="0" lang="it-IT" sz="2400" b="1" i="0" u="none" strike="noStrike" kern="1200" cap="none" spc="0" normalizeH="0" baseline="0" noProof="0" dirty="0">
                <a:ln>
                  <a:noFill/>
                </a:ln>
                <a:solidFill>
                  <a:srgbClr val="E4831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DOTATA DI CARICA </a:t>
            </a:r>
            <a:r>
              <a:rPr kumimoji="0" lang="it-IT" sz="3200" b="1" i="0" u="none" strike="noStrike" kern="1200" cap="none" spc="0" normalizeH="0" baseline="0" noProof="0" dirty="0">
                <a:ln>
                  <a:noFill/>
                </a:ln>
                <a:solidFill>
                  <a:srgbClr val="E4831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</a:t>
            </a:r>
            <a:endParaRPr kumimoji="0" lang="it-IT" sz="2400" b="1" i="0" u="none" strike="noStrike" kern="1200" cap="none" spc="0" normalizeH="0" baseline="0" noProof="0" dirty="0">
              <a:ln>
                <a:noFill/>
              </a:ln>
              <a:solidFill>
                <a:srgbClr val="E4831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ttangolo 7">
                <a:extLst>
                  <a:ext uri="{FF2B5EF4-FFF2-40B4-BE49-F238E27FC236}">
                    <a16:creationId xmlns:a16="http://schemas.microsoft.com/office/drawing/2014/main" id="{9D15A963-630C-4D76-BF07-649282B8464E}"/>
                  </a:ext>
                </a:extLst>
              </p:cNvPr>
              <p:cNvSpPr/>
              <p:nvPr/>
            </p:nvSpPr>
            <p:spPr>
              <a:xfrm>
                <a:off x="2054014" y="3514627"/>
                <a:ext cx="7443191" cy="10559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it-IT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𝑈</m:t>
                      </m:r>
                      <m:r>
                        <a:rPr kumimoji="0" lang="it-IT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it-IT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it-IT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num>
                        <m:den>
                          <m:r>
                            <a:rPr kumimoji="0" lang="it-IT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den>
                      </m:f>
                      <m:nary>
                        <m:naryPr>
                          <m:limLoc m:val="subSup"/>
                          <m:grow m:val="on"/>
                          <m:supHide m:val="on"/>
                          <m:ctrlPr>
                            <a:rPr kumimoji="0" lang="it-IT" sz="2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naryPr>
                        <m:sub>
                          <m:r>
                            <a:rPr kumimoji="0" lang="it-IT" sz="2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𝑠</m:t>
                          </m:r>
                        </m:sub>
                        <m:sup/>
                        <m:e>
                          <m:r>
                            <a:rPr kumimoji="0" lang="it-IT" sz="2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𝜎</m:t>
                          </m:r>
                        </m:e>
                      </m:nary>
                      <m:r>
                        <a:rPr kumimoji="0" lang="it-IT" sz="2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𝑉</m:t>
                      </m:r>
                      <m:r>
                        <a:rPr kumimoji="0" lang="it-IT" sz="2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it-IT" sz="2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𝑑𝑆</m:t>
                      </m:r>
                      <m:r>
                        <a:rPr kumimoji="0" lang="it-IT" sz="2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it-IT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it-IT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num>
                        <m:den>
                          <m:r>
                            <a:rPr kumimoji="0" lang="it-IT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den>
                      </m:f>
                      <m:r>
                        <a:rPr kumimoji="0" lang="it-IT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𝑉</m:t>
                      </m:r>
                      <m:nary>
                        <m:naryPr>
                          <m:limLoc m:val="subSup"/>
                          <m:grow m:val="on"/>
                          <m:supHide m:val="on"/>
                          <m:ctrlPr>
                            <a:rPr kumimoji="0" lang="it-IT" sz="2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naryPr>
                        <m:sub>
                          <m:r>
                            <a:rPr kumimoji="0" lang="it-IT" sz="2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𝑠</m:t>
                          </m:r>
                        </m:sub>
                        <m:sup/>
                        <m:e>
                          <m:r>
                            <a:rPr kumimoji="0" lang="it-IT" sz="2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𝜎</m:t>
                          </m:r>
                        </m:e>
                      </m:nary>
                      <m:r>
                        <a:rPr kumimoji="0" lang="it-IT" sz="2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𝑑𝑆</m:t>
                      </m:r>
                      <m:r>
                        <a:rPr kumimoji="0" lang="it-IT" sz="2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it-IT" sz="2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it-IT" sz="2800" b="0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num>
                        <m:den>
                          <m:r>
                            <a:rPr kumimoji="0" lang="it-IT" sz="2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den>
                      </m:f>
                      <m:r>
                        <a:rPr kumimoji="0" lang="it-IT" sz="2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𝑉𝑄</m:t>
                      </m:r>
                      <m:r>
                        <a:rPr kumimoji="0" lang="it-IT" sz="2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it-IT" sz="2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it-IT" sz="2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num>
                        <m:den>
                          <m:r>
                            <a:rPr kumimoji="0" lang="it-IT" sz="2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den>
                      </m:f>
                      <m:f>
                        <m:fPr>
                          <m:ctrlPr>
                            <a:rPr kumimoji="0" lang="it-IT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0" lang="it-IT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it-IT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𝑄</m:t>
                              </m:r>
                            </m:e>
                            <m:sup>
                              <m:r>
                                <a:rPr kumimoji="0" lang="it-IT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kumimoji="0" lang="it-IT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4</m:t>
                          </m:r>
                          <m:r>
                            <a:rPr kumimoji="0" lang="it-IT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𝜋</m:t>
                          </m:r>
                          <m:sSub>
                            <m:sSubPr>
                              <m:ctrlPr>
                                <a:rPr kumimoji="0" lang="it-IT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it-IT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𝜀</m:t>
                              </m:r>
                            </m:e>
                            <m:sub>
                              <m:r>
                                <a:rPr kumimoji="0" lang="it-IT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0</m:t>
                              </m:r>
                            </m:sub>
                          </m:sSub>
                          <m:r>
                            <a:rPr kumimoji="0" lang="it-IT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𝑅</m:t>
                          </m:r>
                        </m:den>
                      </m:f>
                    </m:oMath>
                  </m:oMathPara>
                </a14:m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8" name="Rettangolo 7">
                <a:extLst>
                  <a:ext uri="{FF2B5EF4-FFF2-40B4-BE49-F238E27FC236}">
                    <a16:creationId xmlns:a16="http://schemas.microsoft.com/office/drawing/2014/main" id="{9D15A963-630C-4D76-BF07-649282B846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4014" y="3514627"/>
                <a:ext cx="7443191" cy="105593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asellaDiTesto 5">
            <a:extLst>
              <a:ext uri="{FF2B5EF4-FFF2-40B4-BE49-F238E27FC236}">
                <a16:creationId xmlns:a16="http://schemas.microsoft.com/office/drawing/2014/main" id="{1E75088F-2E64-4C28-A1F4-5F00BEC35521}"/>
              </a:ext>
            </a:extLst>
          </p:cNvPr>
          <p:cNvSpPr txBox="1"/>
          <p:nvPr/>
        </p:nvSpPr>
        <p:spPr>
          <a:xfrm>
            <a:off x="142875" y="0"/>
            <a:ext cx="2743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/>
              <a:t>Esercizio: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C97565A6-0F36-4465-BDC7-7E754984BE92}"/>
              </a:ext>
            </a:extLst>
          </p:cNvPr>
          <p:cNvSpPr txBox="1"/>
          <p:nvPr/>
        </p:nvSpPr>
        <p:spPr>
          <a:xfrm>
            <a:off x="268419" y="5167276"/>
            <a:ext cx="116551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Osserviamo che l’energia potenziale così ottenuta è indipendente dal segno della carica Q, cambiando il segno di Q cambia difatti anche quello di V</a:t>
            </a:r>
          </a:p>
        </p:txBody>
      </p:sp>
    </p:spTree>
    <p:extLst>
      <p:ext uri="{BB962C8B-B14F-4D97-AF65-F5344CB8AC3E}">
        <p14:creationId xmlns:p14="http://schemas.microsoft.com/office/powerpoint/2010/main" val="452658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8" grpId="0"/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C8D3E310-6371-4087-8C74-2F97716A9C06}"/>
              </a:ext>
            </a:extLst>
          </p:cNvPr>
          <p:cNvSpPr txBox="1"/>
          <p:nvPr/>
        </p:nvSpPr>
        <p:spPr>
          <a:xfrm>
            <a:off x="2204357" y="204107"/>
            <a:ext cx="82212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dirty="0">
                <a:solidFill>
                  <a:schemeClr val="accent1"/>
                </a:solidFill>
              </a:rPr>
              <a:t>Energia potenziale elettrostatica e campo elettrostatico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F9F029B3-09C4-4034-94D8-B0167FBF09F2}"/>
              </a:ext>
            </a:extLst>
          </p:cNvPr>
          <p:cNvSpPr txBox="1"/>
          <p:nvPr/>
        </p:nvSpPr>
        <p:spPr>
          <a:xfrm>
            <a:off x="525093" y="1151872"/>
            <a:ext cx="1127487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/>
              <a:t>L’energia elettrostatica è stata calcolata facendo uso del concetto di azione a distanza tra cariche elettriche e dunque tenendo conto delle interazioni di tipo coulombiano.</a:t>
            </a:r>
          </a:p>
          <a:p>
            <a:endParaRPr lang="it-IT" sz="2400" dirty="0"/>
          </a:p>
          <a:p>
            <a:r>
              <a:rPr lang="it-IT" sz="2400" dirty="0"/>
              <a:t>E’ tuttavia possibile esprimere l’energia potenziale elettrostatica in termini di campo elettrico a partire dall’equazione: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AB7856B1-EE0E-4E5D-B96C-F35BE7A26581}"/>
                  </a:ext>
                </a:extLst>
              </p:cNvPr>
              <p:cNvSpPr txBox="1"/>
              <p:nvPr/>
            </p:nvSpPr>
            <p:spPr>
              <a:xfrm>
                <a:off x="2775284" y="3515409"/>
                <a:ext cx="6096000" cy="13902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it-IT" sz="4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kumimoji="0" lang="it-IT" sz="4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0" lang="it-IT" sz="4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0" lang="it-IT" sz="4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kumimoji="0" lang="it-IT" sz="4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limLoc m:val="subSup"/>
                          <m:grow m:val="on"/>
                          <m:supHide m:val="on"/>
                          <m:ctrlPr>
                            <a:rPr kumimoji="0" lang="it-IT" sz="4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kumimoji="0" lang="it-IT" sz="40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𝜏</m:t>
                          </m:r>
                        </m:sub>
                        <m:sup/>
                        <m:e>
                          <m:r>
                            <a:rPr kumimoji="0" lang="it-IT" sz="4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e>
                      </m:nary>
                      <m:r>
                        <a:rPr kumimoji="0" lang="it-IT" sz="4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kumimoji="0" lang="it-IT" sz="4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0" lang="it-IT" sz="4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kumimoji="0" lang="it-IT" sz="4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0" lang="it-IT" sz="4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</m:oMath>
                  </m:oMathPara>
                </a14:m>
                <a:endParaRPr lang="it-IT" sz="4000" dirty="0"/>
              </a:p>
            </p:txBody>
          </p:sp>
        </mc:Choice>
        <mc:Fallback xmlns="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AB7856B1-EE0E-4E5D-B96C-F35BE7A265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5284" y="3515409"/>
                <a:ext cx="6096000" cy="139025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25067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2E8FE83F-F21B-44B1-B384-1FEA81DE8E6D}"/>
                  </a:ext>
                </a:extLst>
              </p:cNvPr>
              <p:cNvSpPr txBox="1"/>
              <p:nvPr/>
            </p:nvSpPr>
            <p:spPr>
              <a:xfrm>
                <a:off x="834054" y="698840"/>
                <a:ext cx="3611373" cy="15010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3200" b="0" i="1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it-IT" sz="3200" b="0" i="1" smtClean="0">
                          <a:latin typeface="Cambria Math" panose="02040503050406030204" pitchFamily="18" charset="0"/>
                        </a:rPr>
                        <m:t>=1/2</m:t>
                      </m:r>
                      <m:nary>
                        <m:naryPr>
                          <m:limLoc m:val="undOvr"/>
                          <m:ctrlPr>
                            <a:rPr lang="it-IT" sz="3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it-IT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sub>
                        <m:sup>
                          <m:r>
                            <a:rPr lang="it-IT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  <m:e>
                          <m:r>
                            <a:rPr lang="it-IT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  <m:r>
                            <a:rPr lang="it-IT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   </m:t>
                          </m:r>
                          <m:r>
                            <a:rPr lang="it-IT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  <m:r>
                            <a:rPr lang="it-IT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  </m:t>
                          </m:r>
                          <m:r>
                            <a:rPr lang="it-IT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it-IT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</m:nary>
                    </m:oMath>
                  </m:oMathPara>
                </a14:m>
                <a:endParaRPr lang="it-IT" sz="3200" dirty="0"/>
              </a:p>
            </p:txBody>
          </p:sp>
        </mc:Choice>
        <mc:Fallback xmlns="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2E8FE83F-F21B-44B1-B384-1FEA81DE8E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054" y="698840"/>
                <a:ext cx="3611373" cy="150105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asellaDiTesto 2">
            <a:extLst>
              <a:ext uri="{FF2B5EF4-FFF2-40B4-BE49-F238E27FC236}">
                <a16:creationId xmlns:a16="http://schemas.microsoft.com/office/drawing/2014/main" id="{F2A83A76-1F35-4B9B-8F84-92AD1E4D761E}"/>
              </a:ext>
            </a:extLst>
          </p:cNvPr>
          <p:cNvSpPr txBox="1"/>
          <p:nvPr/>
        </p:nvSpPr>
        <p:spPr>
          <a:xfrm>
            <a:off x="554324" y="135533"/>
            <a:ext cx="1158731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>
                <a:solidFill>
                  <a:srgbClr val="FF0000"/>
                </a:solidFill>
              </a:rPr>
              <a:t>Energia elettrostatica per una distribuzione continua di carica</a:t>
            </a:r>
          </a:p>
          <a:p>
            <a:endParaRPr lang="it-IT" sz="3200" dirty="0">
              <a:solidFill>
                <a:srgbClr val="FF0000"/>
              </a:solidFill>
            </a:endParaRPr>
          </a:p>
        </p:txBody>
      </p:sp>
      <p:sp>
        <p:nvSpPr>
          <p:cNvPr id="8" name="Ovale 7">
            <a:extLst>
              <a:ext uri="{FF2B5EF4-FFF2-40B4-BE49-F238E27FC236}">
                <a16:creationId xmlns:a16="http://schemas.microsoft.com/office/drawing/2014/main" id="{CD5C8958-6224-493B-B075-9EC09D447D1E}"/>
              </a:ext>
            </a:extLst>
          </p:cNvPr>
          <p:cNvSpPr/>
          <p:nvPr/>
        </p:nvSpPr>
        <p:spPr>
          <a:xfrm>
            <a:off x="2704190" y="1259367"/>
            <a:ext cx="486697" cy="54452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FEEAFB8D-BAF3-414C-82D4-3438B5AB2A18}"/>
                  </a:ext>
                </a:extLst>
              </p:cNvPr>
              <p:cNvSpPr txBox="1"/>
              <p:nvPr/>
            </p:nvSpPr>
            <p:spPr>
              <a:xfrm>
                <a:off x="4919915" y="4149925"/>
                <a:ext cx="4310347" cy="4238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𝑑𝑖𝑣</m:t>
                      </m:r>
                      <m:r>
                        <a:rPr lang="it-IT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it-IT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it-IT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∙</m:t>
                          </m:r>
                          <m:acc>
                            <m:accPr>
                              <m:chr m:val="⃗"/>
                              <m:ctrlPr>
                                <a:rPr lang="it-IT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</m:d>
                      <m:r>
                        <a:rPr lang="it-IT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it-IT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𝑑𝑖𝑣</m:t>
                      </m:r>
                      <m:r>
                        <a:rPr lang="it-IT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⃗"/>
                          <m:ctrlPr>
                            <a:rPr lang="it-IT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it-IT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⃗"/>
                          <m:ctrlPr>
                            <a:rPr lang="it-IT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it-IT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⃗"/>
                          <m:ctrlPr>
                            <a:rPr lang="it-IT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𝑔𝑟𝑎𝑑</m:t>
                          </m:r>
                        </m:e>
                      </m:acc>
                      <m:r>
                        <a:rPr lang="it-IT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it-IT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FEEAFB8D-BAF3-414C-82D4-3438B5AB2A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9915" y="4149925"/>
                <a:ext cx="4310347" cy="4238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766B9BDB-C791-47DC-BF85-E002DADF5B89}"/>
                  </a:ext>
                </a:extLst>
              </p:cNvPr>
              <p:cNvSpPr txBox="1"/>
              <p:nvPr/>
            </p:nvSpPr>
            <p:spPr>
              <a:xfrm>
                <a:off x="4622142" y="5498949"/>
                <a:ext cx="1872692" cy="5523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it-IT" sz="3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it-IT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</m:acc>
                      <m:r>
                        <a:rPr lang="it-IT" sz="3200" i="1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it-IT" sz="3200" b="0" i="1" smtClean="0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it-IT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</m:e>
                        <m:sub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it-IT" sz="3200" dirty="0"/>
              </a:p>
            </p:txBody>
          </p:sp>
        </mc:Choice>
        <mc:Fallback xmlns="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766B9BDB-C791-47DC-BF85-E002DADF5B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2142" y="5498949"/>
                <a:ext cx="1872692" cy="5523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Connettore 2 16">
            <a:extLst>
              <a:ext uri="{FF2B5EF4-FFF2-40B4-BE49-F238E27FC236}">
                <a16:creationId xmlns:a16="http://schemas.microsoft.com/office/drawing/2014/main" id="{0845CFBE-814E-424F-9167-33E1437A8784}"/>
              </a:ext>
            </a:extLst>
          </p:cNvPr>
          <p:cNvCxnSpPr>
            <a:cxnSpLocks/>
            <a:stCxn id="4" idx="1"/>
          </p:cNvCxnSpPr>
          <p:nvPr/>
        </p:nvCxnSpPr>
        <p:spPr>
          <a:xfrm flipH="1" flipV="1">
            <a:off x="3336640" y="1716961"/>
            <a:ext cx="3494699" cy="7700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Parentesi graffa aperta 19">
            <a:extLst>
              <a:ext uri="{FF2B5EF4-FFF2-40B4-BE49-F238E27FC236}">
                <a16:creationId xmlns:a16="http://schemas.microsoft.com/office/drawing/2014/main" id="{EF1C40D3-6DB5-4D03-AA61-F97DC737BD0B}"/>
              </a:ext>
            </a:extLst>
          </p:cNvPr>
          <p:cNvSpPr/>
          <p:nvPr/>
        </p:nvSpPr>
        <p:spPr>
          <a:xfrm rot="16200000">
            <a:off x="5385760" y="5179101"/>
            <a:ext cx="152958" cy="46983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Ovale 22">
            <a:extLst>
              <a:ext uri="{FF2B5EF4-FFF2-40B4-BE49-F238E27FC236}">
                <a16:creationId xmlns:a16="http://schemas.microsoft.com/office/drawing/2014/main" id="{3231E3FA-92FF-40E5-A233-63894AA0D6E7}"/>
              </a:ext>
            </a:extLst>
          </p:cNvPr>
          <p:cNvSpPr/>
          <p:nvPr/>
        </p:nvSpPr>
        <p:spPr>
          <a:xfrm>
            <a:off x="6189086" y="4620440"/>
            <a:ext cx="3153256" cy="793578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Ovale 23">
            <a:extLst>
              <a:ext uri="{FF2B5EF4-FFF2-40B4-BE49-F238E27FC236}">
                <a16:creationId xmlns:a16="http://schemas.microsoft.com/office/drawing/2014/main" id="{F152EFA1-2DA8-4322-860A-393C9F3A3DB8}"/>
              </a:ext>
            </a:extLst>
          </p:cNvPr>
          <p:cNvSpPr/>
          <p:nvPr/>
        </p:nvSpPr>
        <p:spPr>
          <a:xfrm>
            <a:off x="509870" y="4416064"/>
            <a:ext cx="2025444" cy="1077209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4" name="Gruppo 13">
            <a:extLst>
              <a:ext uri="{FF2B5EF4-FFF2-40B4-BE49-F238E27FC236}">
                <a16:creationId xmlns:a16="http://schemas.microsoft.com/office/drawing/2014/main" id="{5D8D04D3-8273-4029-8D23-ED4460ABBAA0}"/>
              </a:ext>
            </a:extLst>
          </p:cNvPr>
          <p:cNvGrpSpPr/>
          <p:nvPr/>
        </p:nvGrpSpPr>
        <p:grpSpPr>
          <a:xfrm>
            <a:off x="6606135" y="873719"/>
            <a:ext cx="2318006" cy="1106521"/>
            <a:chOff x="6606135" y="873719"/>
            <a:chExt cx="2318006" cy="110652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CasellaDiTesto 4">
                  <a:extLst>
                    <a:ext uri="{FF2B5EF4-FFF2-40B4-BE49-F238E27FC236}">
                      <a16:creationId xmlns:a16="http://schemas.microsoft.com/office/drawing/2014/main" id="{11001878-5B9F-4482-B6AD-6A774AA72F3F}"/>
                    </a:ext>
                  </a:extLst>
                </p:cNvPr>
                <p:cNvSpPr txBox="1"/>
                <p:nvPr/>
              </p:nvSpPr>
              <p:spPr>
                <a:xfrm>
                  <a:off x="6606135" y="873719"/>
                  <a:ext cx="2318006" cy="11065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it-IT" sz="3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it-IT" sz="320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it-IT" sz="32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∇</m:t>
                                </m:r>
                              </m:e>
                            </m:acc>
                            <m:acc>
                              <m:accPr>
                                <m:chr m:val="⃗"/>
                                <m:ctrlPr>
                                  <a:rPr lang="it-IT" sz="320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it-IT" sz="3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3200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it-IT" sz="3200" b="0" i="1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it-IT" sz="32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acc>
                            <m:r>
                              <a:rPr lang="it-IT" sz="3200" b="0" i="1" smtClean="0">
                                <a:latin typeface="Cambria Math" panose="02040503050406030204" pitchFamily="18" charset="0"/>
                              </a:rPr>
                              <m:t>= </m:t>
                            </m:r>
                            <m:f>
                              <m:fPr>
                                <m:ctrlPr>
                                  <a:rPr lang="it-IT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it-IT" sz="3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𝜌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it-IT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3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𝜀</m:t>
                                    </m:r>
                                  </m:e>
                                  <m:sub>
                                    <m:r>
                                      <a:rPr lang="it-IT" sz="32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oMath>
                    </m:oMathPara>
                  </a14:m>
                  <a:endParaRPr lang="it-IT" sz="3200" dirty="0"/>
                </a:p>
              </p:txBody>
            </p:sp>
          </mc:Choice>
          <mc:Fallback xmlns="">
            <p:sp>
              <p:nvSpPr>
                <p:cNvPr id="5" name="CasellaDiTesto 4">
                  <a:extLst>
                    <a:ext uri="{FF2B5EF4-FFF2-40B4-BE49-F238E27FC236}">
                      <a16:creationId xmlns:a16="http://schemas.microsoft.com/office/drawing/2014/main" id="{11001878-5B9F-4482-B6AD-6A774AA72F3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06135" y="873719"/>
                  <a:ext cx="2318006" cy="1106521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Rettangolo 5">
              <a:extLst>
                <a:ext uri="{FF2B5EF4-FFF2-40B4-BE49-F238E27FC236}">
                  <a16:creationId xmlns:a16="http://schemas.microsoft.com/office/drawing/2014/main" id="{9141F895-5C4B-4E77-9CA2-DE1CB931FAB1}"/>
                </a:ext>
              </a:extLst>
            </p:cNvPr>
            <p:cNvSpPr/>
            <p:nvPr/>
          </p:nvSpPr>
          <p:spPr>
            <a:xfrm>
              <a:off x="7146758" y="1122947"/>
              <a:ext cx="184484" cy="1364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16" name="Gruppo 15">
            <a:extLst>
              <a:ext uri="{FF2B5EF4-FFF2-40B4-BE49-F238E27FC236}">
                <a16:creationId xmlns:a16="http://schemas.microsoft.com/office/drawing/2014/main" id="{C1CFA2DF-35FF-411D-9134-99BA471FFFA8}"/>
              </a:ext>
            </a:extLst>
          </p:cNvPr>
          <p:cNvGrpSpPr/>
          <p:nvPr/>
        </p:nvGrpSpPr>
        <p:grpSpPr>
          <a:xfrm>
            <a:off x="6831339" y="2199892"/>
            <a:ext cx="1994777" cy="563307"/>
            <a:chOff x="6831339" y="2199892"/>
            <a:chExt cx="1994777" cy="56330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CasellaDiTesto 3">
                  <a:extLst>
                    <a:ext uri="{FF2B5EF4-FFF2-40B4-BE49-F238E27FC236}">
                      <a16:creationId xmlns:a16="http://schemas.microsoft.com/office/drawing/2014/main" id="{3EDCF27A-EBA7-4B25-9E9C-A382C481D7A2}"/>
                    </a:ext>
                  </a:extLst>
                </p:cNvPr>
                <p:cNvSpPr txBox="1"/>
                <p:nvPr/>
              </p:nvSpPr>
              <p:spPr>
                <a:xfrm>
                  <a:off x="6831339" y="2210868"/>
                  <a:ext cx="1994777" cy="55233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sz="3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  <m:r>
                          <a:rPr lang="it-IT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 </m:t>
                        </m:r>
                        <m:sSub>
                          <m:sSubPr>
                            <m:ctrlPr>
                              <a:rPr lang="it-IT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𝜀</m:t>
                            </m:r>
                          </m:e>
                          <m:sub>
                            <m:r>
                              <a:rPr lang="it-IT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acc>
                          <m:accPr>
                            <m:chr m:val="⃗"/>
                            <m:ctrlPr>
                              <a:rPr lang="it-IT" sz="32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it-IT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∇</m:t>
                            </m:r>
                          </m:e>
                        </m:acc>
                        <m:acc>
                          <m:accPr>
                            <m:chr m:val="⃗"/>
                            <m:ctrlPr>
                              <a:rPr lang="it-IT" sz="32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it-IT" sz="3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3200" i="1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it-IT" sz="32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it-IT" sz="3200" dirty="0"/>
                </a:p>
              </p:txBody>
            </p:sp>
          </mc:Choice>
          <mc:Fallback xmlns="">
            <p:sp>
              <p:nvSpPr>
                <p:cNvPr id="4" name="CasellaDiTesto 3">
                  <a:extLst>
                    <a:ext uri="{FF2B5EF4-FFF2-40B4-BE49-F238E27FC236}">
                      <a16:creationId xmlns:a16="http://schemas.microsoft.com/office/drawing/2014/main" id="{3EDCF27A-EBA7-4B25-9E9C-A382C481D7A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31339" y="2210868"/>
                  <a:ext cx="1994777" cy="552331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Rettangolo 14">
              <a:extLst>
                <a:ext uri="{FF2B5EF4-FFF2-40B4-BE49-F238E27FC236}">
                  <a16:creationId xmlns:a16="http://schemas.microsoft.com/office/drawing/2014/main" id="{94DDF483-1546-4D6D-BDE3-51E1846E18B0}"/>
                </a:ext>
              </a:extLst>
            </p:cNvPr>
            <p:cNvSpPr/>
            <p:nvPr/>
          </p:nvSpPr>
          <p:spPr>
            <a:xfrm>
              <a:off x="8368502" y="2199892"/>
              <a:ext cx="90249" cy="1021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21" name="Gruppo 20">
            <a:extLst>
              <a:ext uri="{FF2B5EF4-FFF2-40B4-BE49-F238E27FC236}">
                <a16:creationId xmlns:a16="http://schemas.microsoft.com/office/drawing/2014/main" id="{DC6AF78D-1913-4B34-921B-AC073DC10E94}"/>
              </a:ext>
            </a:extLst>
          </p:cNvPr>
          <p:cNvGrpSpPr/>
          <p:nvPr/>
        </p:nvGrpSpPr>
        <p:grpSpPr>
          <a:xfrm>
            <a:off x="805071" y="4620440"/>
            <a:ext cx="8052333" cy="642006"/>
            <a:chOff x="805071" y="4620440"/>
            <a:chExt cx="8052333" cy="642006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" name="CasellaDiTesto 10">
                  <a:extLst>
                    <a:ext uri="{FF2B5EF4-FFF2-40B4-BE49-F238E27FC236}">
                      <a16:creationId xmlns:a16="http://schemas.microsoft.com/office/drawing/2014/main" id="{9F2FD98E-D883-4C0B-AF76-ACAF7F82E3A0}"/>
                    </a:ext>
                  </a:extLst>
                </p:cNvPr>
                <p:cNvSpPr txBox="1"/>
                <p:nvPr/>
              </p:nvSpPr>
              <p:spPr>
                <a:xfrm>
                  <a:off x="805071" y="4658755"/>
                  <a:ext cx="8052333" cy="60369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it-IT" sz="32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it-IT" sz="3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∇</m:t>
                            </m:r>
                          </m:e>
                        </m:acc>
                        <m:r>
                          <a:rPr lang="it-IT" sz="32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it-IT" sz="3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sz="32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  <m:r>
                              <a:rPr lang="it-IT" sz="32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acc>
                              <m:accPr>
                                <m:chr m:val="⃗"/>
                                <m:ctrlPr>
                                  <a:rPr lang="it-IT" sz="32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it-IT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3200" i="1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it-IT" sz="32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acc>
                          </m:e>
                        </m:d>
                        <m:r>
                          <a:rPr lang="it-IT" sz="3200" b="0" i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it-IT" sz="3200" b="0" i="0" smtClean="0">
                            <a:latin typeface="Cambria Math" panose="02040503050406030204" pitchFamily="18" charset="0"/>
                          </a:rPr>
                          <m:t>V</m:t>
                        </m:r>
                        <m:d>
                          <m:dPr>
                            <m:ctrlPr>
                              <a:rPr lang="it-IT" sz="3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it-IT" sz="32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it-IT" sz="3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∇</m:t>
                                </m:r>
                              </m:e>
                            </m:acc>
                            <m:acc>
                              <m:accPr>
                                <m:chr m:val="⃗"/>
                                <m:ctrlPr>
                                  <a:rPr lang="it-IT" sz="32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it-IT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3200" i="1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it-IT" sz="32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acc>
                          </m:e>
                        </m:d>
                        <m:r>
                          <a:rPr lang="it-IT" sz="3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acc>
                          <m:accPr>
                            <m:chr m:val="⃗"/>
                            <m:ctrlPr>
                              <a:rPr lang="it-IT" sz="32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it-IT" sz="3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3200" i="1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it-IT" sz="32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acc>
                        <m:d>
                          <m:dPr>
                            <m:ctrlPr>
                              <a:rPr lang="it-IT" sz="3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it-IT" sz="32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it-IT" sz="3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∇</m:t>
                                </m:r>
                              </m:e>
                            </m:acc>
                            <m:r>
                              <m:rPr>
                                <m:sty m:val="p"/>
                              </m:rPr>
                              <a:rPr lang="it-IT" sz="32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V</m:t>
                            </m:r>
                          </m:e>
                        </m:d>
                        <m:r>
                          <a:rPr lang="it-IT" sz="32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it-IT" sz="32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V</m:t>
                        </m:r>
                        <m:d>
                          <m:dPr>
                            <m:ctrlPr>
                              <a:rPr lang="it-IT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it-IT" sz="3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it-IT" sz="3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∇</m:t>
                                </m:r>
                              </m:e>
                            </m:acc>
                            <m:acc>
                              <m:accPr>
                                <m:chr m:val="⃗"/>
                                <m:ctrlPr>
                                  <a:rPr lang="it-IT" sz="320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it-IT" sz="3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3200" b="0" i="1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it-IT" sz="32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acc>
                          </m:e>
                        </m:d>
                        <m:r>
                          <a:rPr lang="it-IT" sz="32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it-IT" sz="32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it-IT" sz="3200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it-IT" sz="32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it-IT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it-IT" sz="3200" dirty="0"/>
                </a:p>
              </p:txBody>
            </p:sp>
          </mc:Choice>
          <mc:Fallback>
            <p:sp>
              <p:nvSpPr>
                <p:cNvPr id="11" name="CasellaDiTesto 10">
                  <a:extLst>
                    <a:ext uri="{FF2B5EF4-FFF2-40B4-BE49-F238E27FC236}">
                      <a16:creationId xmlns:a16="http://schemas.microsoft.com/office/drawing/2014/main" id="{9F2FD98E-D883-4C0B-AF76-ACAF7F82E3A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5071" y="4658755"/>
                  <a:ext cx="8052333" cy="603691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" name="Rettangolo 17">
              <a:extLst>
                <a:ext uri="{FF2B5EF4-FFF2-40B4-BE49-F238E27FC236}">
                  <a16:creationId xmlns:a16="http://schemas.microsoft.com/office/drawing/2014/main" id="{B898FE7D-E5BF-4588-B721-01DC54A3969D}"/>
                </a:ext>
              </a:extLst>
            </p:cNvPr>
            <p:cNvSpPr/>
            <p:nvPr/>
          </p:nvSpPr>
          <p:spPr>
            <a:xfrm>
              <a:off x="3658347" y="4620440"/>
              <a:ext cx="138534" cy="20447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5" name="Rettangolo 24">
              <a:extLst>
                <a:ext uri="{FF2B5EF4-FFF2-40B4-BE49-F238E27FC236}">
                  <a16:creationId xmlns:a16="http://schemas.microsoft.com/office/drawing/2014/main" id="{660C1D35-2702-4B00-932A-5D8782D1AC90}"/>
                </a:ext>
              </a:extLst>
            </p:cNvPr>
            <p:cNvSpPr/>
            <p:nvPr/>
          </p:nvSpPr>
          <p:spPr>
            <a:xfrm>
              <a:off x="7200961" y="4695645"/>
              <a:ext cx="76078" cy="9712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27" name="Gruppo 26">
            <a:extLst>
              <a:ext uri="{FF2B5EF4-FFF2-40B4-BE49-F238E27FC236}">
                <a16:creationId xmlns:a16="http://schemas.microsoft.com/office/drawing/2014/main" id="{E6B4C963-0AD5-4796-8AAF-E2F587AE86AD}"/>
              </a:ext>
            </a:extLst>
          </p:cNvPr>
          <p:cNvGrpSpPr/>
          <p:nvPr/>
        </p:nvGrpSpPr>
        <p:grpSpPr>
          <a:xfrm>
            <a:off x="834054" y="2241029"/>
            <a:ext cx="3788088" cy="1501052"/>
            <a:chOff x="834054" y="2241029"/>
            <a:chExt cx="3788088" cy="150105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CasellaDiTesto 8">
                  <a:extLst>
                    <a:ext uri="{FF2B5EF4-FFF2-40B4-BE49-F238E27FC236}">
                      <a16:creationId xmlns:a16="http://schemas.microsoft.com/office/drawing/2014/main" id="{2823EF68-7FAB-4EC7-8C1F-5C0EC9326125}"/>
                    </a:ext>
                  </a:extLst>
                </p:cNvPr>
                <p:cNvSpPr txBox="1"/>
                <p:nvPr/>
              </p:nvSpPr>
              <p:spPr>
                <a:xfrm>
                  <a:off x="834054" y="2241029"/>
                  <a:ext cx="3788088" cy="150105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sz="3200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  <m:r>
                          <a:rPr lang="it-IT" sz="3200" b="0" i="1" smtClean="0">
                            <a:latin typeface="Cambria Math" panose="02040503050406030204" pitchFamily="18" charset="0"/>
                          </a:rPr>
                          <m:t>= </m:t>
                        </m:r>
                        <m:f>
                          <m:fPr>
                            <m:ctrlPr>
                              <a:rPr lang="it-IT" sz="32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it-IT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3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  <m:sub>
                                <m:r>
                                  <a:rPr lang="it-IT" sz="32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num>
                          <m:den>
                            <m:r>
                              <a:rPr lang="it-IT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nary>
                          <m:naryPr>
                            <m:limLoc m:val="undOvr"/>
                            <m:ctrlPr>
                              <a:rPr lang="it-IT" sz="32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4"/>
                              </m:rPr>
                              <a:rPr lang="it-IT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sub>
                          <m:sup>
                            <m:r>
                              <a:rPr lang="it-IT" sz="3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p>
                          <m:e>
                            <m:d>
                              <m:dPr>
                                <m:ctrlPr>
                                  <a:rPr lang="it-IT" sz="3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it-IT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it-IT" sz="3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∇</m:t>
                                    </m:r>
                                  </m:e>
                                </m:acc>
                                <m:acc>
                                  <m:accPr>
                                    <m:chr m:val="⃗"/>
                                    <m:ctrlPr>
                                      <a:rPr lang="it-IT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it-IT" sz="3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it-IT" sz="3200" i="1">
                                            <a:latin typeface="Cambria Math" panose="02040503050406030204" pitchFamily="18" charset="0"/>
                                          </a:rPr>
                                          <m:t>𝐸</m:t>
                                        </m:r>
                                      </m:e>
                                      <m:sub>
                                        <m:r>
                                          <a:rPr lang="it-IT" sz="32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e>
                                </m:acc>
                              </m:e>
                            </m:d>
                            <m:r>
                              <a:rPr lang="it-IT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  <m:r>
                              <a:rPr lang="it-IT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  </m:t>
                            </m:r>
                            <m:r>
                              <a:rPr lang="it-IT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it-IT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e>
                        </m:nary>
                      </m:oMath>
                    </m:oMathPara>
                  </a14:m>
                  <a:endParaRPr lang="it-IT" sz="3200" dirty="0"/>
                </a:p>
              </p:txBody>
            </p:sp>
          </mc:Choice>
          <mc:Fallback xmlns="">
            <p:sp>
              <p:nvSpPr>
                <p:cNvPr id="9" name="CasellaDiTesto 8">
                  <a:extLst>
                    <a:ext uri="{FF2B5EF4-FFF2-40B4-BE49-F238E27FC236}">
                      <a16:creationId xmlns:a16="http://schemas.microsoft.com/office/drawing/2014/main" id="{2823EF68-7FAB-4EC7-8C1F-5C0EC932612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4054" y="2241029"/>
                  <a:ext cx="3788088" cy="150105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6" name="Rettangolo 25">
              <a:extLst>
                <a:ext uri="{FF2B5EF4-FFF2-40B4-BE49-F238E27FC236}">
                  <a16:creationId xmlns:a16="http://schemas.microsoft.com/office/drawing/2014/main" id="{E41D1105-CCD0-43E0-A1E4-4A6D3121DA83}"/>
                </a:ext>
              </a:extLst>
            </p:cNvPr>
            <p:cNvSpPr/>
            <p:nvPr/>
          </p:nvSpPr>
          <p:spPr>
            <a:xfrm>
              <a:off x="3006486" y="2731644"/>
              <a:ext cx="99194" cy="12385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512EE3A6-0831-46D9-B82C-33E453C180DD}"/>
              </a:ext>
            </a:extLst>
          </p:cNvPr>
          <p:cNvSpPr txBox="1"/>
          <p:nvPr/>
        </p:nvSpPr>
        <p:spPr>
          <a:xfrm>
            <a:off x="9537844" y="1191157"/>
            <a:ext cx="1315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/>
              <a:t>Eq</a:t>
            </a:r>
            <a:r>
              <a:rPr lang="it-IT" dirty="0"/>
              <a:t>. Maxwell</a:t>
            </a:r>
          </a:p>
        </p:txBody>
      </p:sp>
      <p:sp>
        <p:nvSpPr>
          <p:cNvPr id="29" name="Freccia a destra 28">
            <a:extLst>
              <a:ext uri="{FF2B5EF4-FFF2-40B4-BE49-F238E27FC236}">
                <a16:creationId xmlns:a16="http://schemas.microsoft.com/office/drawing/2014/main" id="{B9B442CA-AE7E-40B2-B333-0601B490506E}"/>
              </a:ext>
            </a:extLst>
          </p:cNvPr>
          <p:cNvSpPr/>
          <p:nvPr/>
        </p:nvSpPr>
        <p:spPr>
          <a:xfrm flipH="1">
            <a:off x="9181584" y="1269827"/>
            <a:ext cx="321516" cy="2456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31" name="Connettore 2 30">
            <a:extLst>
              <a:ext uri="{FF2B5EF4-FFF2-40B4-BE49-F238E27FC236}">
                <a16:creationId xmlns:a16="http://schemas.microsoft.com/office/drawing/2014/main" id="{965E743D-F724-44F9-8CC4-4116902EA57A}"/>
              </a:ext>
            </a:extLst>
          </p:cNvPr>
          <p:cNvCxnSpPr/>
          <p:nvPr/>
        </p:nvCxnSpPr>
        <p:spPr>
          <a:xfrm flipH="1">
            <a:off x="7101296" y="1339885"/>
            <a:ext cx="1152029" cy="10322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e 32">
            <a:extLst>
              <a:ext uri="{FF2B5EF4-FFF2-40B4-BE49-F238E27FC236}">
                <a16:creationId xmlns:a16="http://schemas.microsoft.com/office/drawing/2014/main" id="{42C03A54-9150-49EB-9B53-ABB46543DE8F}"/>
              </a:ext>
            </a:extLst>
          </p:cNvPr>
          <p:cNvSpPr/>
          <p:nvPr/>
        </p:nvSpPr>
        <p:spPr>
          <a:xfrm>
            <a:off x="8184556" y="874312"/>
            <a:ext cx="486697" cy="54452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35" name="Connettore a gomito 34">
            <a:extLst>
              <a:ext uri="{FF2B5EF4-FFF2-40B4-BE49-F238E27FC236}">
                <a16:creationId xmlns:a16="http://schemas.microsoft.com/office/drawing/2014/main" id="{B0D181AC-5904-44B3-8B8D-86F987730EDB}"/>
              </a:ext>
            </a:extLst>
          </p:cNvPr>
          <p:cNvCxnSpPr/>
          <p:nvPr/>
        </p:nvCxnSpPr>
        <p:spPr>
          <a:xfrm>
            <a:off x="6494834" y="5337539"/>
            <a:ext cx="2256134" cy="71374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37B76E91-6F34-4F4A-BA0A-8EA9EBC0D055}"/>
              </a:ext>
            </a:extLst>
          </p:cNvPr>
          <p:cNvSpPr txBox="1"/>
          <p:nvPr/>
        </p:nvSpPr>
        <p:spPr>
          <a:xfrm>
            <a:off x="8826116" y="5851917"/>
            <a:ext cx="2469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Isoliamo questo termine</a:t>
            </a:r>
          </a:p>
        </p:txBody>
      </p:sp>
      <p:sp>
        <p:nvSpPr>
          <p:cNvPr id="37" name="Freccia a destra 36">
            <a:extLst>
              <a:ext uri="{FF2B5EF4-FFF2-40B4-BE49-F238E27FC236}">
                <a16:creationId xmlns:a16="http://schemas.microsoft.com/office/drawing/2014/main" id="{77A8A9B6-7AD6-4405-B1D5-4A89D9E0555E}"/>
              </a:ext>
            </a:extLst>
          </p:cNvPr>
          <p:cNvSpPr/>
          <p:nvPr/>
        </p:nvSpPr>
        <p:spPr>
          <a:xfrm>
            <a:off x="11295766" y="5849075"/>
            <a:ext cx="633453" cy="372174"/>
          </a:xfrm>
          <a:prstGeom prst="rightArrow">
            <a:avLst>
              <a:gd name="adj1" fmla="val 50000"/>
              <a:gd name="adj2" fmla="val 4620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63014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"/>
                            </p:stCondLst>
                            <p:childTnLst>
                              <p:par>
                                <p:cTn id="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000"/>
                            </p:stCondLst>
                            <p:childTnLst>
                              <p:par>
                                <p:cTn id="8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animBg="1"/>
      <p:bldP spid="10" grpId="0"/>
      <p:bldP spid="13" grpId="0"/>
      <p:bldP spid="20" grpId="0" animBg="1"/>
      <p:bldP spid="23" grpId="0" animBg="1"/>
      <p:bldP spid="24" grpId="0" animBg="1"/>
      <p:bldP spid="28" grpId="0"/>
      <p:bldP spid="29" grpId="0" animBg="1"/>
      <p:bldP spid="33" grpId="0" animBg="1"/>
      <p:bldP spid="36" grpId="0"/>
      <p:bldP spid="3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>
            <a:extLst>
              <a:ext uri="{FF2B5EF4-FFF2-40B4-BE49-F238E27FC236}">
                <a16:creationId xmlns:a16="http://schemas.microsoft.com/office/drawing/2014/main" id="{3A6D093E-F9F2-4196-B162-FCDFE5F047A5}"/>
              </a:ext>
            </a:extLst>
          </p:cNvPr>
          <p:cNvSpPr txBox="1"/>
          <p:nvPr/>
        </p:nvSpPr>
        <p:spPr>
          <a:xfrm>
            <a:off x="941485" y="2903627"/>
            <a:ext cx="2310675" cy="70788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2000" dirty="0"/>
              <a:t>PER IL TEOREMA DELLA DIVERGENZA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9583E7C6-8EA3-4CFA-A5F8-99118FBD197A}"/>
                  </a:ext>
                </a:extLst>
              </p:cNvPr>
              <p:cNvSpPr txBox="1"/>
              <p:nvPr/>
            </p:nvSpPr>
            <p:spPr>
              <a:xfrm>
                <a:off x="2847772" y="1425093"/>
                <a:ext cx="6286501" cy="88331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800" b="0" i="1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it-IT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limLoc m:val="subSup"/>
                          <m:grow m:val="on"/>
                          <m:supHide m:val="on"/>
                          <m:ctrlPr>
                            <a:rPr lang="it-IT" sz="2800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it-IT" sz="2800" i="1" dirty="0">
                              <a:latin typeface="Cambria Math" panose="02040503050406030204" pitchFamily="18" charset="0"/>
                            </a:rPr>
                            <m:t>𝜏</m:t>
                          </m:r>
                        </m:sub>
                        <m:sup/>
                        <m:e>
                          <m:acc>
                            <m:accPr>
                              <m:chr m:val="⃗"/>
                              <m:ctrlP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it-IT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∇</m:t>
                              </m:r>
                            </m:e>
                          </m:acc>
                          <m:d>
                            <m:dPr>
                              <m:ctrlPr>
                                <a:rPr lang="it-IT" sz="28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acc>
                                <m:accPr>
                                  <m:chr m:val="⃗"/>
                                  <m:ctrlPr>
                                    <a:rPr lang="it-IT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it-IT" sz="28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sz="2800" b="0" i="1" smtClean="0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it-IT" sz="28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d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it-IT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  <m:r>
                            <a:rPr lang="it-IT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</m:e>
                      </m:nary>
                      <m:f>
                        <m:fPr>
                          <m:ctrlPr>
                            <a:rPr lang="it-IT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limLoc m:val="subSup"/>
                          <m:grow m:val="on"/>
                          <m:supHide m:val="on"/>
                          <m:ctrlPr>
                            <a:rPr lang="it-IT" sz="2800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it-IT" sz="2800" i="1" dirty="0">
                              <a:latin typeface="Cambria Math" panose="02040503050406030204" pitchFamily="18" charset="0"/>
                            </a:rPr>
                            <m:t>𝜏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it-IT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</m:nary>
                    </m:oMath>
                  </m:oMathPara>
                </a14:m>
                <a:endParaRPr lang="it-IT" sz="2800" dirty="0"/>
              </a:p>
            </p:txBody>
          </p:sp>
        </mc:Choice>
        <mc:Fallback xmlns="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9583E7C6-8EA3-4CFA-A5F8-99118FBD19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7772" y="1425093"/>
                <a:ext cx="6286501" cy="88331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FAED784C-DD29-4593-A13C-69045D485AE5}"/>
                  </a:ext>
                </a:extLst>
              </p:cNvPr>
              <p:cNvSpPr txBox="1"/>
              <p:nvPr/>
            </p:nvSpPr>
            <p:spPr>
              <a:xfrm>
                <a:off x="3231977" y="4549588"/>
                <a:ext cx="5944833" cy="1136401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3600" b="0" i="1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it-IT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it-IT" sz="3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it-IT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limLoc m:val="subSup"/>
                          <m:grow m:val="on"/>
                          <m:supHide m:val="on"/>
                          <m:ctrlPr>
                            <a:rPr lang="it-IT" sz="36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it-IT" sz="36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  <m:sup/>
                        <m:e>
                          <m:r>
                            <a:rPr lang="it-IT" sz="36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  <m:acc>
                            <m:accPr>
                              <m:chr m:val="⃗"/>
                              <m:ctrlPr>
                                <a:rPr lang="it-IT" sz="36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it-IT" sz="3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3600" b="0" i="1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it-IT" sz="36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acc>
                          <m:r>
                            <a:rPr lang="it-IT" sz="3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3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acc>
                            <m:accPr>
                              <m:chr m:val="⃗"/>
                              <m:ctrlPr>
                                <a:rPr lang="it-IT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sz="36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</m:acc>
                        </m:e>
                      </m:nary>
                      <m:r>
                        <a:rPr lang="it-IT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it-IT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it-IT" sz="3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it-IT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limLoc m:val="subSup"/>
                          <m:grow m:val="on"/>
                          <m:supHide m:val="on"/>
                          <m:ctrlPr>
                            <a:rPr lang="it-IT" sz="3600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it-IT" sz="3600" i="1" dirty="0">
                              <a:latin typeface="Cambria Math" panose="02040503050406030204" pitchFamily="18" charset="0"/>
                            </a:rPr>
                            <m:t>𝜏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it-IT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sz="36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it-IT" sz="3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it-IT" sz="3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it-IT" sz="3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it-IT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</m:nary>
                    </m:oMath>
                  </m:oMathPara>
                </a14:m>
                <a:endParaRPr lang="it-IT" sz="3600" dirty="0"/>
              </a:p>
            </p:txBody>
          </p:sp>
        </mc:Choice>
        <mc:Fallback xmlns="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FAED784C-DD29-4593-A13C-69045D485A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1977" y="4549588"/>
                <a:ext cx="5944833" cy="113640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ttangolo 6">
                <a:extLst>
                  <a:ext uri="{FF2B5EF4-FFF2-40B4-BE49-F238E27FC236}">
                    <a16:creationId xmlns:a16="http://schemas.microsoft.com/office/drawing/2014/main" id="{2BD25C53-2C51-45E7-A9CB-10AEA466DA64}"/>
                  </a:ext>
                </a:extLst>
              </p:cNvPr>
              <p:cNvSpPr/>
              <p:nvPr/>
            </p:nvSpPr>
            <p:spPr>
              <a:xfrm>
                <a:off x="2847772" y="2778370"/>
                <a:ext cx="6131859" cy="9761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subSup"/>
                          <m:grow m:val="on"/>
                          <m:supHide m:val="on"/>
                          <m:ctrlPr>
                            <a:rPr lang="it-IT" sz="280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it-IT" sz="28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</m:sub>
                        <m:sup/>
                        <m:e>
                          <m:acc>
                            <m:accPr>
                              <m:chr m:val="⃗"/>
                              <m:ctrlP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it-IT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∇</m:t>
                              </m:r>
                            </m:e>
                          </m:acc>
                          <m:d>
                            <m:dPr>
                              <m:ctrlPr>
                                <a:rPr lang="it-IT" sz="28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acc>
                                <m:accPr>
                                  <m:chr m:val="⃗"/>
                                  <m:ctrlPr>
                                    <a:rPr lang="it-IT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it-IT" sz="28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sz="2800" b="0" i="1" smtClean="0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it-IT" sz="28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d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it-IT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</m:nary>
                      <m:r>
                        <a:rPr lang="it-IT" sz="2800" b="0" i="0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subSup"/>
                          <m:grow m:val="on"/>
                          <m:supHide m:val="on"/>
                          <m:ctrlPr>
                            <a:rPr lang="it-IT" sz="28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it-IT" sz="28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  <m:sup/>
                        <m:e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  <m:acc>
                            <m:accPr>
                              <m:chr m:val="⃗"/>
                              <m:ctrlPr>
                                <a:rPr lang="it-IT" sz="28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it-IT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2800" b="0" i="1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it-IT" sz="28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acc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acc>
                            <m:accPr>
                              <m:chr m:val="⃗"/>
                              <m:ctrlPr>
                                <a:rPr lang="it-IT" sz="28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sz="28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</m:acc>
                        </m:e>
                      </m:nary>
                    </m:oMath>
                  </m:oMathPara>
                </a14:m>
                <a:endParaRPr lang="it-IT" sz="1600" dirty="0"/>
              </a:p>
            </p:txBody>
          </p:sp>
        </mc:Choice>
        <mc:Fallback xmlns="">
          <p:sp>
            <p:nvSpPr>
              <p:cNvPr id="7" name="Rettangolo 6">
                <a:extLst>
                  <a:ext uri="{FF2B5EF4-FFF2-40B4-BE49-F238E27FC236}">
                    <a16:creationId xmlns:a16="http://schemas.microsoft.com/office/drawing/2014/main" id="{2BD25C53-2C51-45E7-A9CB-10AEA466DA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7772" y="2778370"/>
                <a:ext cx="6131859" cy="9761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Freccia circolare a destra 9">
            <a:extLst>
              <a:ext uri="{FF2B5EF4-FFF2-40B4-BE49-F238E27FC236}">
                <a16:creationId xmlns:a16="http://schemas.microsoft.com/office/drawing/2014/main" id="{BFC65918-07BB-4098-82A2-32574C3B6D57}"/>
              </a:ext>
            </a:extLst>
          </p:cNvPr>
          <p:cNvSpPr/>
          <p:nvPr/>
        </p:nvSpPr>
        <p:spPr>
          <a:xfrm rot="10800000">
            <a:off x="9265738" y="1794274"/>
            <a:ext cx="829439" cy="1634726"/>
          </a:xfrm>
          <a:prstGeom prst="curved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grpSp>
        <p:nvGrpSpPr>
          <p:cNvPr id="8" name="Gruppo 7">
            <a:extLst>
              <a:ext uri="{FF2B5EF4-FFF2-40B4-BE49-F238E27FC236}">
                <a16:creationId xmlns:a16="http://schemas.microsoft.com/office/drawing/2014/main" id="{3EB62236-649D-4F30-8EDD-3497BE48134F}"/>
              </a:ext>
            </a:extLst>
          </p:cNvPr>
          <p:cNvGrpSpPr/>
          <p:nvPr/>
        </p:nvGrpSpPr>
        <p:grpSpPr>
          <a:xfrm>
            <a:off x="3656285" y="312172"/>
            <a:ext cx="5720326" cy="517706"/>
            <a:chOff x="3656285" y="312172"/>
            <a:chExt cx="5720326" cy="51770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CasellaDiTesto 1">
                  <a:extLst>
                    <a:ext uri="{FF2B5EF4-FFF2-40B4-BE49-F238E27FC236}">
                      <a16:creationId xmlns:a16="http://schemas.microsoft.com/office/drawing/2014/main" id="{474F31CA-2F90-4E10-8092-DCCF95587FED}"/>
                    </a:ext>
                  </a:extLst>
                </p:cNvPr>
                <p:cNvSpPr txBox="1"/>
                <p:nvPr/>
              </p:nvSpPr>
              <p:spPr>
                <a:xfrm>
                  <a:off x="3656285" y="312172"/>
                  <a:ext cx="5720326" cy="51770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it-IT" sz="28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it-IT" sz="280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it-IT" sz="28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∇</m:t>
                                </m:r>
                              </m:e>
                            </m:acc>
                            <m:acc>
                              <m:accPr>
                                <m:chr m:val="⃗"/>
                                <m:ctrlPr>
                                  <a:rPr lang="it-IT" sz="280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it-IT" sz="2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2800" b="0" i="1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it-IT" sz="28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acc>
                          </m:e>
                        </m:d>
                        <m:r>
                          <a:rPr lang="it-IT" sz="2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it-IT" sz="2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acc>
                          <m:accPr>
                            <m:chr m:val="⃗"/>
                            <m:ctrlPr>
                              <a:rPr lang="it-IT" sz="28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it-IT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∇</m:t>
                            </m:r>
                          </m:e>
                        </m:acc>
                        <m:d>
                          <m:dPr>
                            <m:ctrlPr>
                              <a:rPr lang="it-IT" sz="28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sz="2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  <m:acc>
                              <m:accPr>
                                <m:chr m:val="⃗"/>
                                <m:ctrlPr>
                                  <a:rPr lang="it-IT" sz="280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it-IT" sz="2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2800" b="0" i="1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it-IT" sz="28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acc>
                          </m:e>
                        </m:d>
                        <m:r>
                          <a:rPr lang="it-IT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it-IT" sz="28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it-IT" sz="2800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it-IT" sz="2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it-IT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it-IT" sz="2800" dirty="0"/>
                </a:p>
              </p:txBody>
            </p:sp>
          </mc:Choice>
          <mc:Fallback xmlns="">
            <p:sp>
              <p:nvSpPr>
                <p:cNvPr id="2" name="CasellaDiTesto 1">
                  <a:extLst>
                    <a:ext uri="{FF2B5EF4-FFF2-40B4-BE49-F238E27FC236}">
                      <a16:creationId xmlns:a16="http://schemas.microsoft.com/office/drawing/2014/main" id="{474F31CA-2F90-4E10-8092-DCCF95587FE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56285" y="312172"/>
                  <a:ext cx="5720326" cy="517706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Rettangolo 5">
              <a:extLst>
                <a:ext uri="{FF2B5EF4-FFF2-40B4-BE49-F238E27FC236}">
                  <a16:creationId xmlns:a16="http://schemas.microsoft.com/office/drawing/2014/main" id="{393F480F-74D2-4343-A886-9F324F8EE1EC}"/>
                </a:ext>
              </a:extLst>
            </p:cNvPr>
            <p:cNvSpPr/>
            <p:nvPr/>
          </p:nvSpPr>
          <p:spPr>
            <a:xfrm>
              <a:off x="5117432" y="312172"/>
              <a:ext cx="72189" cy="14502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</p:spTree>
    <p:extLst>
      <p:ext uri="{BB962C8B-B14F-4D97-AF65-F5344CB8AC3E}">
        <p14:creationId xmlns:p14="http://schemas.microsoft.com/office/powerpoint/2010/main" val="86368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7" grpId="0"/>
      <p:bldP spid="1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8C6FEAA7-698C-4338-8FF7-5349BA94964D}"/>
                  </a:ext>
                </a:extLst>
              </p:cNvPr>
              <p:cNvSpPr txBox="1"/>
              <p:nvPr/>
            </p:nvSpPr>
            <p:spPr>
              <a:xfrm>
                <a:off x="1429780" y="272025"/>
                <a:ext cx="5370445" cy="15016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3200" b="0" i="1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it-IT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it-IT" sz="32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it-IT" sz="32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limLoc m:val="undOvr"/>
                          <m:ctrlPr>
                            <a:rPr lang="it-IT" sz="3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16"/>
                            </m:rP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  <m:sup>
                          <m:r>
                            <a:rPr lang="it-IT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p>
                        <m:e>
                          <m:r>
                            <a:rPr lang="it-IT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  <m:acc>
                            <m:accPr>
                              <m:chr m:val="⃗"/>
                              <m:ctrlPr>
                                <a:rPr lang="it-IT" sz="32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it-IT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3200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it-IT" sz="32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acc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𝑑𝑆</m:t>
                          </m:r>
                        </m:e>
                      </m:nary>
                      <m:r>
                        <a:rPr lang="it-IT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it-IT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it-IT" sz="32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it-IT" sz="32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limLoc m:val="undOvr"/>
                          <m:ctrlPr>
                            <a:rPr lang="it-IT" sz="3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16"/>
                            </m:rPr>
                            <a:rPr lang="it-IT" sz="3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sub>
                        <m:sup>
                          <m:r>
                            <a:rPr lang="it-IT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  <m:e>
                          <m:sSubSup>
                            <m:sSubSupPr>
                              <m:ctrlPr>
                                <a:rPr lang="it-IT" sz="3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sz="32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it-IT" sz="32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it-IT" sz="3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it-IT" sz="32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it-IT" sz="3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</m:nary>
                    </m:oMath>
                  </m:oMathPara>
                </a14:m>
                <a:endParaRPr lang="it-IT" sz="3200" dirty="0"/>
              </a:p>
            </p:txBody>
          </p:sp>
        </mc:Choice>
        <mc:Fallback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8C6FEAA7-698C-4338-8FF7-5349BA9496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9780" y="272025"/>
                <a:ext cx="5370445" cy="150163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Ovale 12">
            <a:extLst>
              <a:ext uri="{FF2B5EF4-FFF2-40B4-BE49-F238E27FC236}">
                <a16:creationId xmlns:a16="http://schemas.microsoft.com/office/drawing/2014/main" id="{528F6613-CD31-4001-A59C-125A58859E62}"/>
              </a:ext>
            </a:extLst>
          </p:cNvPr>
          <p:cNvSpPr/>
          <p:nvPr/>
        </p:nvSpPr>
        <p:spPr>
          <a:xfrm>
            <a:off x="1403482" y="737063"/>
            <a:ext cx="486697" cy="54452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CasellaDiTesto 13">
                <a:extLst>
                  <a:ext uri="{FF2B5EF4-FFF2-40B4-BE49-F238E27FC236}">
                    <a16:creationId xmlns:a16="http://schemas.microsoft.com/office/drawing/2014/main" id="{D9DC2764-2B6A-4492-BE6B-7667AB47431B}"/>
                  </a:ext>
                </a:extLst>
              </p:cNvPr>
              <p:cNvSpPr txBox="1"/>
              <p:nvPr/>
            </p:nvSpPr>
            <p:spPr>
              <a:xfrm>
                <a:off x="167034" y="2721689"/>
                <a:ext cx="10437055" cy="22460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+mj-lt"/>
                  <a:buAutoNum type="arabicParenR"/>
                </a:pPr>
                <a:r>
                  <a:rPr lang="it-IT" sz="2800" dirty="0"/>
                  <a:t>Definita la distribuzione di carica definisco anche il valore dell’energia potenziale</a:t>
                </a:r>
              </a:p>
              <a:p>
                <a:pPr marL="342900" indent="-342900">
                  <a:buFont typeface="+mj-lt"/>
                  <a:buAutoNum type="arabicParenR"/>
                </a:pPr>
                <a:r>
                  <a:rPr lang="it-IT" sz="2800" dirty="0"/>
                  <a:t>Il valore di U così definito è dato dalla somma dei due termini 1) + 2) </a:t>
                </a:r>
              </a:p>
              <a:p>
                <a:pPr marL="342900" indent="-342900">
                  <a:buFont typeface="+mj-lt"/>
                  <a:buAutoNum type="arabicParenR"/>
                </a:pPr>
                <a:r>
                  <a:rPr lang="it-IT" sz="2800" dirty="0"/>
                  <a:t> </a:t>
                </a:r>
                <a14:m>
                  <m:oMath xmlns:m="http://schemas.openxmlformats.org/officeDocument/2006/math">
                    <m:r>
                      <a:rPr lang="it-IT" sz="3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it-IT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→∞ </m:t>
                    </m:r>
                  </m:oMath>
                </a14:m>
                <a:r>
                  <a:rPr lang="it-IT" sz="3600" dirty="0"/>
                  <a:t>           </a:t>
                </a:r>
                <a14:m>
                  <m:oMath xmlns:m="http://schemas.openxmlformats.org/officeDocument/2006/math">
                    <m:r>
                      <a:rPr lang="it-IT" sz="3600" b="0" i="1" dirty="0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it-IT" sz="3600" b="0" i="1" dirty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it-IT" sz="3600" b="0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f>
                          <m:fPr>
                            <m:ctrlPr>
                              <a:rPr lang="it-IT" sz="3600" b="0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it-IT" sz="36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36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  <m:sub>
                                <m:r>
                                  <a:rPr lang="it-IT" sz="3600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it-IT" sz="36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it-IT" sz="3600" i="1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it-IT" sz="36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  <m:sup>
                                <m:r>
                                  <a:rPr lang="it-IT" sz="36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num>
                          <m:den>
                            <m:r>
                              <a:rPr lang="it-IT" sz="36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nary>
                    <m:r>
                      <a:rPr lang="it-IT" sz="3600" b="0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it-IT" sz="3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it-IT" sz="3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it-IT" sz="3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it-IT" sz="3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r>
                          <a:rPr lang="it-IT" sz="3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it-IT" sz="3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it-IT" sz="3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</m:nary>
                  </m:oMath>
                </a14:m>
                <a:endParaRPr lang="it-IT" sz="2800" dirty="0"/>
              </a:p>
            </p:txBody>
          </p:sp>
        </mc:Choice>
        <mc:Fallback>
          <p:sp>
            <p:nvSpPr>
              <p:cNvPr id="14" name="CasellaDiTesto 13">
                <a:extLst>
                  <a:ext uri="{FF2B5EF4-FFF2-40B4-BE49-F238E27FC236}">
                    <a16:creationId xmlns:a16="http://schemas.microsoft.com/office/drawing/2014/main" id="{D9DC2764-2B6A-4492-BE6B-7667AB4743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034" y="2721689"/>
                <a:ext cx="10437055" cy="2246064"/>
              </a:xfrm>
              <a:prstGeom prst="rect">
                <a:avLst/>
              </a:prstGeom>
              <a:blipFill>
                <a:blip r:embed="rId3"/>
                <a:stretch>
                  <a:fillRect l="-1226" t="-2710" r="-1168" b="-135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Parentesi graffa aperta 14">
            <a:extLst>
              <a:ext uri="{FF2B5EF4-FFF2-40B4-BE49-F238E27FC236}">
                <a16:creationId xmlns:a16="http://schemas.microsoft.com/office/drawing/2014/main" id="{880BC9F5-FDE1-4ECC-AC8A-7C3F030AC6AB}"/>
              </a:ext>
            </a:extLst>
          </p:cNvPr>
          <p:cNvSpPr/>
          <p:nvPr/>
        </p:nvSpPr>
        <p:spPr>
          <a:xfrm rot="16200000">
            <a:off x="3144604" y="687284"/>
            <a:ext cx="446571" cy="243661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Parentesi graffa aperta 15">
            <a:extLst>
              <a:ext uri="{FF2B5EF4-FFF2-40B4-BE49-F238E27FC236}">
                <a16:creationId xmlns:a16="http://schemas.microsoft.com/office/drawing/2014/main" id="{1A6F5247-5C93-42E4-8804-33563CA0A511}"/>
              </a:ext>
            </a:extLst>
          </p:cNvPr>
          <p:cNvSpPr/>
          <p:nvPr/>
        </p:nvSpPr>
        <p:spPr>
          <a:xfrm rot="16200000">
            <a:off x="5880705" y="694663"/>
            <a:ext cx="446571" cy="243661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04C054DE-CA08-4037-BC48-FE755EB05288}"/>
              </a:ext>
            </a:extLst>
          </p:cNvPr>
          <p:cNvSpPr/>
          <p:nvPr/>
        </p:nvSpPr>
        <p:spPr>
          <a:xfrm>
            <a:off x="3108843" y="2016717"/>
            <a:ext cx="51809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3200" dirty="0"/>
              <a:t>1)</a:t>
            </a:r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BCC7E341-4954-4625-B115-B7EAF1430868}"/>
              </a:ext>
            </a:extLst>
          </p:cNvPr>
          <p:cNvSpPr/>
          <p:nvPr/>
        </p:nvSpPr>
        <p:spPr>
          <a:xfrm>
            <a:off x="5928396" y="2042112"/>
            <a:ext cx="51809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3200" dirty="0"/>
              <a:t>2)</a:t>
            </a:r>
          </a:p>
        </p:txBody>
      </p:sp>
      <p:sp>
        <p:nvSpPr>
          <p:cNvPr id="19" name="Ovale 18">
            <a:extLst>
              <a:ext uri="{FF2B5EF4-FFF2-40B4-BE49-F238E27FC236}">
                <a16:creationId xmlns:a16="http://schemas.microsoft.com/office/drawing/2014/main" id="{71245D76-13A6-4F07-970C-65CF28AD7693}"/>
              </a:ext>
            </a:extLst>
          </p:cNvPr>
          <p:cNvSpPr/>
          <p:nvPr/>
        </p:nvSpPr>
        <p:spPr>
          <a:xfrm>
            <a:off x="4690175" y="81714"/>
            <a:ext cx="2931304" cy="239974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Freccia a destra 19">
            <a:extLst>
              <a:ext uri="{FF2B5EF4-FFF2-40B4-BE49-F238E27FC236}">
                <a16:creationId xmlns:a16="http://schemas.microsoft.com/office/drawing/2014/main" id="{829EC2BD-4B9E-4D11-B034-167D74087047}"/>
              </a:ext>
            </a:extLst>
          </p:cNvPr>
          <p:cNvSpPr/>
          <p:nvPr/>
        </p:nvSpPr>
        <p:spPr>
          <a:xfrm>
            <a:off x="2347534" y="4398380"/>
            <a:ext cx="578701" cy="2963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22" name="Connettore diritto 21">
            <a:extLst>
              <a:ext uri="{FF2B5EF4-FFF2-40B4-BE49-F238E27FC236}">
                <a16:creationId xmlns:a16="http://schemas.microsoft.com/office/drawing/2014/main" id="{0A1EA9E9-6597-4A3D-BC49-EC2C17E7D9F3}"/>
              </a:ext>
            </a:extLst>
          </p:cNvPr>
          <p:cNvCxnSpPr/>
          <p:nvPr/>
        </p:nvCxnSpPr>
        <p:spPr>
          <a:xfrm flipV="1">
            <a:off x="2400148" y="205339"/>
            <a:ext cx="1935480" cy="16079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ttore diritto 23">
            <a:extLst>
              <a:ext uri="{FF2B5EF4-FFF2-40B4-BE49-F238E27FC236}">
                <a16:creationId xmlns:a16="http://schemas.microsoft.com/office/drawing/2014/main" id="{E5DF25F0-F94B-4321-A1B5-86374AA0C2EA}"/>
              </a:ext>
            </a:extLst>
          </p:cNvPr>
          <p:cNvCxnSpPr/>
          <p:nvPr/>
        </p:nvCxnSpPr>
        <p:spPr>
          <a:xfrm>
            <a:off x="2438931" y="272025"/>
            <a:ext cx="1934949" cy="16329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ttore diritto 24">
            <a:extLst>
              <a:ext uri="{FF2B5EF4-FFF2-40B4-BE49-F238E27FC236}">
                <a16:creationId xmlns:a16="http://schemas.microsoft.com/office/drawing/2014/main" id="{1D034075-25BC-4727-B685-5305EBF94E65}"/>
              </a:ext>
            </a:extLst>
          </p:cNvPr>
          <p:cNvCxnSpPr>
            <a:cxnSpLocks/>
          </p:cNvCxnSpPr>
          <p:nvPr/>
        </p:nvCxnSpPr>
        <p:spPr>
          <a:xfrm>
            <a:off x="767862" y="4074477"/>
            <a:ext cx="163228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ttore diritto 26">
            <a:extLst>
              <a:ext uri="{FF2B5EF4-FFF2-40B4-BE49-F238E27FC236}">
                <a16:creationId xmlns:a16="http://schemas.microsoft.com/office/drawing/2014/main" id="{54A7DEDC-C1D3-4BB7-9DCE-5C9F68B05CA4}"/>
              </a:ext>
            </a:extLst>
          </p:cNvPr>
          <p:cNvCxnSpPr>
            <a:cxnSpLocks/>
          </p:cNvCxnSpPr>
          <p:nvPr/>
        </p:nvCxnSpPr>
        <p:spPr>
          <a:xfrm>
            <a:off x="3108843" y="4074477"/>
            <a:ext cx="109992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ttore 2 29">
            <a:extLst>
              <a:ext uri="{FF2B5EF4-FFF2-40B4-BE49-F238E27FC236}">
                <a16:creationId xmlns:a16="http://schemas.microsoft.com/office/drawing/2014/main" id="{67E3EF07-494C-4886-B9A0-3FCE86CE2A97}"/>
              </a:ext>
            </a:extLst>
          </p:cNvPr>
          <p:cNvCxnSpPr/>
          <p:nvPr/>
        </p:nvCxnSpPr>
        <p:spPr>
          <a:xfrm flipV="1">
            <a:off x="1758230" y="4738990"/>
            <a:ext cx="0" cy="4522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4B75E7F8-C32B-4140-B910-2DF42A2575F5}"/>
              </a:ext>
            </a:extLst>
          </p:cNvPr>
          <p:cNvSpPr txBox="1"/>
          <p:nvPr/>
        </p:nvSpPr>
        <p:spPr>
          <a:xfrm>
            <a:off x="1320418" y="5191232"/>
            <a:ext cx="875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Grande</a:t>
            </a:r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BEA47417-2314-4987-8E40-312904F125B3}"/>
              </a:ext>
            </a:extLst>
          </p:cNvPr>
          <p:cNvSpPr txBox="1"/>
          <p:nvPr/>
        </p:nvSpPr>
        <p:spPr>
          <a:xfrm>
            <a:off x="3815754" y="4770167"/>
            <a:ext cx="8756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dirty="0"/>
              <a:t>Tutto lo spazio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E7FC5C4A-CD35-48F4-B9F0-48265E62C861}"/>
              </a:ext>
            </a:extLst>
          </p:cNvPr>
          <p:cNvSpPr txBox="1"/>
          <p:nvPr/>
        </p:nvSpPr>
        <p:spPr>
          <a:xfrm>
            <a:off x="167034" y="5632265"/>
            <a:ext cx="116300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i="1" dirty="0"/>
              <a:t>u</a:t>
            </a:r>
            <a:r>
              <a:rPr lang="it-IT" dirty="0"/>
              <a:t> è la densità di energia elettrostatica ovvero l’energia per unità di volume. E’ sempre positiva al contrario dell’energia di interazione che può essere sia positiva che negativa</a:t>
            </a:r>
          </a:p>
        </p:txBody>
      </p:sp>
    </p:spTree>
    <p:extLst>
      <p:ext uri="{BB962C8B-B14F-4D97-AF65-F5344CB8AC3E}">
        <p14:creationId xmlns:p14="http://schemas.microsoft.com/office/powerpoint/2010/main" val="317554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5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3" grpId="0" animBg="1"/>
      <p:bldP spid="15" grpId="0" animBg="1"/>
      <p:bldP spid="16" grpId="0" animBg="1"/>
      <p:bldP spid="17" grpId="0"/>
      <p:bldP spid="18" grpId="0"/>
      <p:bldP spid="19" grpId="0" animBg="1"/>
      <p:bldP spid="20" grpId="0" animBg="1"/>
      <p:bldP spid="31" grpId="0"/>
      <p:bldP spid="32" grpId="0"/>
      <p:bldP spid="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>
            <a:extLst>
              <a:ext uri="{FF2B5EF4-FFF2-40B4-BE49-F238E27FC236}">
                <a16:creationId xmlns:a16="http://schemas.microsoft.com/office/drawing/2014/main" id="{7C424CCB-83D3-4033-969F-1D083AD2D6D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30000"/>
                    </a14:imgEffect>
                    <a14:imgEffect>
                      <a14:brightnessContrast bright="30000"/>
                    </a14:imgEffect>
                  </a14:imgLayer>
                </a14:imgProps>
              </a:ext>
            </a:extLst>
          </a:blip>
          <a:srcRect l="5781" t="24889" r="5781" b="28183"/>
          <a:stretch/>
        </p:blipFill>
        <p:spPr>
          <a:xfrm rot="16200000">
            <a:off x="19772" y="1533020"/>
            <a:ext cx="2762228" cy="2705670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DF4983DF-1BC8-4DD4-909B-FCE9924A82DC}"/>
              </a:ext>
            </a:extLst>
          </p:cNvPr>
          <p:cNvSpPr txBox="1"/>
          <p:nvPr/>
        </p:nvSpPr>
        <p:spPr>
          <a:xfrm flipH="1">
            <a:off x="133828" y="157579"/>
            <a:ext cx="12180091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/>
              <a:t>Esercizio:</a:t>
            </a:r>
          </a:p>
          <a:p>
            <a:pPr algn="ctr"/>
            <a:r>
              <a:rPr lang="it-IT" sz="2600" dirty="0"/>
              <a:t>Calcolare l’energia potenziale elettrostatica di un condensatore piano dotato di carica </a:t>
            </a:r>
            <a:r>
              <a:rPr lang="it-IT" sz="2600" i="1" dirty="0"/>
              <a:t>Q.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6458B4B5-19B6-46A7-8DCD-F6A43EEBB8AF}"/>
                  </a:ext>
                </a:extLst>
              </p:cNvPr>
              <p:cNvSpPr txBox="1"/>
              <p:nvPr/>
            </p:nvSpPr>
            <p:spPr>
              <a:xfrm>
                <a:off x="3812976" y="1314242"/>
                <a:ext cx="2822376" cy="10088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it-IT" sz="32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it-IT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num>
                        <m:den>
                          <m:sSub>
                            <m:sSubPr>
                              <m:ctrlP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it-IT" sz="32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it-IT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num>
                        <m:den>
                          <m:sSub>
                            <m:sSubPr>
                              <m:ctrlP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</m:oMath>
                  </m:oMathPara>
                </a14:m>
                <a:endParaRPr lang="it-IT" sz="3200" dirty="0"/>
              </a:p>
            </p:txBody>
          </p:sp>
        </mc:Choice>
        <mc:Fallback xmlns="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6458B4B5-19B6-46A7-8DCD-F6A43EEBB8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2976" y="1314242"/>
                <a:ext cx="2822376" cy="100880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2439017A-DFE1-4EF9-9D5B-6386F8E44D42}"/>
                  </a:ext>
                </a:extLst>
              </p:cNvPr>
              <p:cNvSpPr txBox="1"/>
              <p:nvPr/>
            </p:nvSpPr>
            <p:spPr>
              <a:xfrm>
                <a:off x="7798170" y="1244852"/>
                <a:ext cx="3779240" cy="11028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3200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it-IT" sz="32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it-IT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it-IT" sz="32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sSup>
                            <m:sSupPr>
                              <m:ctrlPr>
                                <a:rPr lang="it-IT" sz="32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it-IT" sz="32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3200" b="0" i="1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it-IT" sz="32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it-IT" sz="32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it-IT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p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it-IT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it-IT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it-IT" sz="32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sSup>
                            <m:sSupPr>
                              <m:ctrlPr>
                                <a:rPr lang="it-IT" sz="32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p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it-IT" sz="3200" dirty="0"/>
              </a:p>
            </p:txBody>
          </p:sp>
        </mc:Choice>
        <mc:Fallback xmlns="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2439017A-DFE1-4EF9-9D5B-6386F8E44D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8170" y="1244852"/>
                <a:ext cx="3779240" cy="110280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9F04EA5E-2C92-4B0C-BE07-E3C413895DDE}"/>
                  </a:ext>
                </a:extLst>
              </p:cNvPr>
              <p:cNvSpPr txBox="1"/>
              <p:nvPr/>
            </p:nvSpPr>
            <p:spPr>
              <a:xfrm>
                <a:off x="2753721" y="2886683"/>
                <a:ext cx="8673208" cy="15010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3200" b="0" i="1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it-IT" sz="3200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limLoc m:val="undOvr"/>
                          <m:ctrlPr>
                            <a:rPr lang="it-IT" sz="3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it-IT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sub>
                        <m:sup>
                          <m:r>
                            <a:rPr lang="it-IT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  <m:e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it-IT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</m:nary>
                      <m:r>
                        <a:rPr lang="it-IT" sz="3200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limLoc m:val="undOvr"/>
                          <m:ctrlPr>
                            <a:rPr lang="it-IT" sz="3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it-IT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sub>
                        <m:sup>
                          <m:r>
                            <a:rPr lang="it-IT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  <m:e>
                          <m:f>
                            <m:fPr>
                              <m:ctrlP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it-IT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sz="3200" b="0" i="1" smtClean="0"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p>
                                  <m:r>
                                    <a:rPr lang="it-IT" sz="3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sSub>
                                <m:sSubPr>
                                  <m:ctrlPr>
                                    <a:rPr lang="it-IT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3200" b="0" i="1" smtClean="0">
                                      <a:latin typeface="Cambria Math" panose="02040503050406030204" pitchFamily="18" charset="0"/>
                                    </a:rPr>
                                    <m:t>2 </m:t>
                                  </m:r>
                                  <m:r>
                                    <a:rPr lang="it-IT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𝜀</m:t>
                                  </m:r>
                                </m:e>
                                <m:sub>
                                  <m:r>
                                    <a:rPr lang="it-IT" sz="32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lang="it-IT" sz="32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sz="3200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p>
                                  <m:r>
                                    <a:rPr lang="it-IT" sz="3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nary>
                      <m:r>
                        <a:rPr lang="it-IT" sz="3200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it-IT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r>
                        <a:rPr lang="it-IT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it-IT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it-IT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p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it-IT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it-IT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it-IT" sz="32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p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it-IT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r>
                        <a:rPr lang="it-IT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it-IT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it-IT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p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it-IT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it-IT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it-IT" sz="32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it-IT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𝑆𝑑</m:t>
                          </m:r>
                        </m:num>
                        <m:den>
                          <m:sSup>
                            <m:sSupPr>
                              <m:ctrlPr>
                                <a:rPr lang="it-IT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p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it-IT" sz="3200" dirty="0"/>
              </a:p>
            </p:txBody>
          </p:sp>
        </mc:Choice>
        <mc:Fallback xmlns="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9F04EA5E-2C92-4B0C-BE07-E3C413895D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3721" y="2886683"/>
                <a:ext cx="8673208" cy="150105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D6E836FE-5E3F-4671-B11A-D78F59634318}"/>
                  </a:ext>
                </a:extLst>
              </p:cNvPr>
              <p:cNvSpPr txBox="1"/>
              <p:nvPr/>
            </p:nvSpPr>
            <p:spPr>
              <a:xfrm>
                <a:off x="1693294" y="5133981"/>
                <a:ext cx="8941743" cy="10717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3200" b="0" i="1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it-IT" sz="32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it-IT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p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it-IT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it-IT" sz="32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it-IT" sz="3200" b="0" i="1" smtClean="0">
                          <a:latin typeface="Cambria Math" panose="02040503050406030204" pitchFamily="18" charset="0"/>
                        </a:rPr>
                        <m:t>          </m:t>
                      </m:r>
                      <m:r>
                        <a:rPr lang="it-IT" sz="3200" b="0" i="1" smtClean="0">
                          <a:latin typeface="Cambria Math" panose="02040503050406030204" pitchFamily="18" charset="0"/>
                        </a:rPr>
                        <m:t>𝑚𝑎</m:t>
                      </m:r>
                      <m:r>
                        <a:rPr lang="it-IT" sz="3200" b="0" i="1" smtClean="0">
                          <a:latin typeface="Cambria Math" panose="02040503050406030204" pitchFamily="18" charset="0"/>
                        </a:rPr>
                        <m:t>      </m:t>
                      </m:r>
                      <m:r>
                        <a:rPr lang="it-IT" sz="32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it-IT" sz="32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it-IT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it-IT" sz="32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num>
                        <m:den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den>
                      </m:f>
                      <m:r>
                        <a:rPr lang="it-IT" sz="3200" b="0" i="1" smtClean="0">
                          <a:latin typeface="Cambria Math" panose="02040503050406030204" pitchFamily="18" charset="0"/>
                        </a:rPr>
                        <m:t>                    </m:t>
                      </m:r>
                      <m:r>
                        <a:rPr lang="it-IT" sz="3200" b="0" i="1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it-IT" sz="32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it-IT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p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2 </m:t>
                          </m:r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den>
                      </m:f>
                    </m:oMath>
                  </m:oMathPara>
                </a14:m>
                <a:endParaRPr lang="it-IT" sz="3200" dirty="0"/>
              </a:p>
            </p:txBody>
          </p:sp>
        </mc:Choice>
        <mc:Fallback xmlns="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D6E836FE-5E3F-4671-B11A-D78F596343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3294" y="5133981"/>
                <a:ext cx="8941743" cy="107176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Freccia a destra 6">
            <a:extLst>
              <a:ext uri="{FF2B5EF4-FFF2-40B4-BE49-F238E27FC236}">
                <a16:creationId xmlns:a16="http://schemas.microsoft.com/office/drawing/2014/main" id="{8BE4D053-5628-4977-8048-2D268D1A149C}"/>
              </a:ext>
            </a:extLst>
          </p:cNvPr>
          <p:cNvSpPr/>
          <p:nvPr/>
        </p:nvSpPr>
        <p:spPr>
          <a:xfrm>
            <a:off x="7940040" y="5427549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Freccia a destra 8">
            <a:extLst>
              <a:ext uri="{FF2B5EF4-FFF2-40B4-BE49-F238E27FC236}">
                <a16:creationId xmlns:a16="http://schemas.microsoft.com/office/drawing/2014/main" id="{C9B2B39F-5B45-44B6-A2FB-044257638EBF}"/>
              </a:ext>
            </a:extLst>
          </p:cNvPr>
          <p:cNvSpPr/>
          <p:nvPr/>
        </p:nvSpPr>
        <p:spPr>
          <a:xfrm>
            <a:off x="6691602" y="1576327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FB0B812B-B9F4-425A-B0B1-30CC970A2D4F}"/>
              </a:ext>
            </a:extLst>
          </p:cNvPr>
          <p:cNvCxnSpPr/>
          <p:nvPr/>
        </p:nvCxnSpPr>
        <p:spPr>
          <a:xfrm flipV="1">
            <a:off x="10713720" y="3224610"/>
            <a:ext cx="518160" cy="3200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B6FE7946-383A-42B0-8187-E7FB2F0E7C15}"/>
              </a:ext>
            </a:extLst>
          </p:cNvPr>
          <p:cNvCxnSpPr>
            <a:cxnSpLocks/>
          </p:cNvCxnSpPr>
          <p:nvPr/>
        </p:nvCxnSpPr>
        <p:spPr>
          <a:xfrm flipV="1">
            <a:off x="11145565" y="3744672"/>
            <a:ext cx="172630" cy="1600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e 13">
            <a:extLst>
              <a:ext uri="{FF2B5EF4-FFF2-40B4-BE49-F238E27FC236}">
                <a16:creationId xmlns:a16="http://schemas.microsoft.com/office/drawing/2014/main" id="{E48248B5-6428-4CD6-8489-EB0D11691D0A}"/>
              </a:ext>
            </a:extLst>
          </p:cNvPr>
          <p:cNvSpPr/>
          <p:nvPr/>
        </p:nvSpPr>
        <p:spPr>
          <a:xfrm>
            <a:off x="2640373" y="5133981"/>
            <a:ext cx="978408" cy="118223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FAE09821-A89D-4585-86E9-4AB057F93469}"/>
              </a:ext>
            </a:extLst>
          </p:cNvPr>
          <p:cNvSpPr/>
          <p:nvPr/>
        </p:nvSpPr>
        <p:spPr>
          <a:xfrm>
            <a:off x="5880342" y="2885027"/>
            <a:ext cx="1278365" cy="141331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Ovale 15">
            <a:extLst>
              <a:ext uri="{FF2B5EF4-FFF2-40B4-BE49-F238E27FC236}">
                <a16:creationId xmlns:a16="http://schemas.microsoft.com/office/drawing/2014/main" id="{26EC3218-2C7F-4B8C-AC6C-6224C7373EDD}"/>
              </a:ext>
            </a:extLst>
          </p:cNvPr>
          <p:cNvSpPr/>
          <p:nvPr/>
        </p:nvSpPr>
        <p:spPr>
          <a:xfrm>
            <a:off x="10785968" y="2857230"/>
            <a:ext cx="719193" cy="83670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Ovale 16">
            <a:extLst>
              <a:ext uri="{FF2B5EF4-FFF2-40B4-BE49-F238E27FC236}">
                <a16:creationId xmlns:a16="http://schemas.microsoft.com/office/drawing/2014/main" id="{BFB2A52C-0879-4572-9CEF-920891734452}"/>
              </a:ext>
            </a:extLst>
          </p:cNvPr>
          <p:cNvSpPr/>
          <p:nvPr/>
        </p:nvSpPr>
        <p:spPr>
          <a:xfrm>
            <a:off x="9367777" y="3384630"/>
            <a:ext cx="366183" cy="54038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C4F68AC0-85A8-4707-8CF6-92F070D51A21}"/>
              </a:ext>
            </a:extLst>
          </p:cNvPr>
          <p:cNvCxnSpPr/>
          <p:nvPr/>
        </p:nvCxnSpPr>
        <p:spPr>
          <a:xfrm flipH="1">
            <a:off x="9888460" y="3067739"/>
            <a:ext cx="897508" cy="3168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ttore 2 20">
            <a:extLst>
              <a:ext uri="{FF2B5EF4-FFF2-40B4-BE49-F238E27FC236}">
                <a16:creationId xmlns:a16="http://schemas.microsoft.com/office/drawing/2014/main" id="{24BCDD58-BE48-43E7-9F2B-80D535060F3B}"/>
              </a:ext>
            </a:extLst>
          </p:cNvPr>
          <p:cNvCxnSpPr>
            <a:cxnSpLocks/>
          </p:cNvCxnSpPr>
          <p:nvPr/>
        </p:nvCxnSpPr>
        <p:spPr>
          <a:xfrm flipH="1">
            <a:off x="7305964" y="2368690"/>
            <a:ext cx="2582496" cy="8046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2762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7" grpId="0" animBg="1"/>
      <p:bldP spid="9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>
            <a:extLst>
              <a:ext uri="{FF2B5EF4-FFF2-40B4-BE49-F238E27FC236}">
                <a16:creationId xmlns:a16="http://schemas.microsoft.com/office/drawing/2014/main" id="{2349E88F-C6CE-4509-A9E3-D9DD418B8D86}"/>
              </a:ext>
            </a:extLst>
          </p:cNvPr>
          <p:cNvSpPr txBox="1"/>
          <p:nvPr/>
        </p:nvSpPr>
        <p:spPr>
          <a:xfrm>
            <a:off x="2614864" y="1643861"/>
            <a:ext cx="681642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it-IT" b="0" i="0" dirty="0">
                <a:solidFill>
                  <a:srgbClr val="333333"/>
                </a:solidFill>
                <a:effectLst/>
                <a:latin typeface="Lato"/>
              </a:rPr>
              <a:t>I condensatori in parallelo sono condensatori che vengono collegati tra loro in modo tale che, ai loro estremi, sia presente la stessa differenza di potenziale.</a:t>
            </a:r>
            <a:endParaRPr lang="it-IT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A2F384D8-9DB9-4421-A811-6B51345CFA62}"/>
              </a:ext>
            </a:extLst>
          </p:cNvPr>
          <p:cNvSpPr txBox="1"/>
          <p:nvPr/>
        </p:nvSpPr>
        <p:spPr>
          <a:xfrm>
            <a:off x="2614864" y="686413"/>
            <a:ext cx="6816426" cy="52322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800" b="1" i="0" u="none" strike="noStrike" kern="1200" cap="none" spc="0" normalizeH="0" baseline="0" noProof="0" dirty="0">
                <a:ln>
                  <a:noFill/>
                </a:ln>
                <a:solidFill>
                  <a:srgbClr val="E4831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CONDENSATORI IN PARALLELO (stessa d.d.p.)</a:t>
            </a:r>
          </a:p>
        </p:txBody>
      </p:sp>
      <p:pic>
        <p:nvPicPr>
          <p:cNvPr id="17" name="Immagine 16">
            <a:extLst>
              <a:ext uri="{FF2B5EF4-FFF2-40B4-BE49-F238E27FC236}">
                <a16:creationId xmlns:a16="http://schemas.microsoft.com/office/drawing/2014/main" id="{ABDECDF8-EC71-40A8-A897-61B65D3058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9531" y="2771274"/>
            <a:ext cx="5543550" cy="260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08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53D19D21-EF38-42AF-B14F-527493FA9375}"/>
                  </a:ext>
                </a:extLst>
              </p:cNvPr>
              <p:cNvSpPr txBox="1"/>
              <p:nvPr/>
            </p:nvSpPr>
            <p:spPr>
              <a:xfrm>
                <a:off x="5074182" y="1015281"/>
                <a:ext cx="2043636" cy="9611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kumimoji="0" lang="it-IT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0" lang="it-IT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kumimoji="0" lang="it-IT" sz="2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it-IT" sz="2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kumimoji="0" lang="it-IT" sz="2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kumimoji="0" lang="it-IT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kumimoji="0" lang="it-IT" sz="2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it-IT" sz="2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kumimoji="0" lang="it-IT" sz="2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kumimoji="0" lang="it-IT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∆</m:t>
                              </m:r>
                              <m:sSub>
                                <m:sSubPr>
                                  <m:ctrlPr>
                                    <a:rPr kumimoji="0" lang="it-IT" sz="2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it-IT" sz="2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kumimoji="0" lang="it-IT" sz="2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kumimoji="0" lang="it-IT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it-IT" sz="2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kumimoji="0" lang="it-IT" sz="2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kumimoji="0" lang="it-IT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kumimoji="0" lang="it-IT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it-IT" sz="2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kumimoji="0" lang="it-IT" sz="2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kumimoji="0" lang="it-IT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∆</m:t>
                              </m:r>
                              <m:sSub>
                                <m:sSubPr>
                                  <m:ctrlPr>
                                    <a:rPr kumimoji="0" lang="it-IT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it-IT" sz="2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kumimoji="0" lang="it-IT" sz="2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kumimoji="0" lang="it-IT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53D19D21-EF38-42AF-B14F-527493FA93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4182" y="1015281"/>
                <a:ext cx="2043636" cy="96116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asellaDiTesto 4">
            <a:extLst>
              <a:ext uri="{FF2B5EF4-FFF2-40B4-BE49-F238E27FC236}">
                <a16:creationId xmlns:a16="http://schemas.microsoft.com/office/drawing/2014/main" id="{0FA54295-3EA6-4A20-A00A-1F7229243C55}"/>
              </a:ext>
            </a:extLst>
          </p:cNvPr>
          <p:cNvSpPr txBox="1"/>
          <p:nvPr/>
        </p:nvSpPr>
        <p:spPr>
          <a:xfrm>
            <a:off x="2153154" y="157023"/>
            <a:ext cx="7334283" cy="52322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800" b="1" i="0" u="none" strike="noStrike" kern="1200" cap="none" spc="0" normalizeH="0" baseline="0" noProof="0" dirty="0">
                <a:ln>
                  <a:noFill/>
                </a:ln>
                <a:solidFill>
                  <a:srgbClr val="E4831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Esempio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D27847BC-779D-46D9-85DA-CF012F09E442}"/>
              </a:ext>
            </a:extLst>
          </p:cNvPr>
          <p:cNvSpPr txBox="1"/>
          <p:nvPr/>
        </p:nvSpPr>
        <p:spPr>
          <a:xfrm>
            <a:off x="7803930" y="1191256"/>
            <a:ext cx="4782207" cy="46166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(se considerati separatamente)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ttangolo 7">
                <a:extLst>
                  <a:ext uri="{FF2B5EF4-FFF2-40B4-BE49-F238E27FC236}">
                    <a16:creationId xmlns:a16="http://schemas.microsoft.com/office/drawing/2014/main" id="{01574B84-3195-4B21-9547-65F9A2D663C8}"/>
                  </a:ext>
                </a:extLst>
              </p:cNvPr>
              <p:cNvSpPr/>
              <p:nvPr/>
            </p:nvSpPr>
            <p:spPr>
              <a:xfrm>
                <a:off x="5114592" y="2674948"/>
                <a:ext cx="441794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it-IT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∆</m:t>
                      </m:r>
                      <m:sSub>
                        <m:sSubPr>
                          <m:ctrlPr>
                            <a:rPr kumimoji="0" lang="it-IT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it-IT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𝑉</m:t>
                          </m:r>
                        </m:e>
                        <m:sub>
                          <m:r>
                            <a:rPr kumimoji="0" lang="it-IT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</m:sSub>
                      <m:r>
                        <a:rPr kumimoji="0" lang="it-IT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</m:t>
                      </m:r>
                      <m:r>
                        <a:rPr kumimoji="0" lang="it-IT" sz="2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∆</m:t>
                      </m:r>
                      <m:sSub>
                        <m:sSubPr>
                          <m:ctrlPr>
                            <a:rPr kumimoji="0" lang="it-IT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it-IT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𝑉</m:t>
                          </m:r>
                        </m:e>
                        <m:sub>
                          <m:r>
                            <a:rPr kumimoji="0" lang="it-IT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b>
                      </m:sSub>
                      <m:r>
                        <a:rPr kumimoji="0" lang="it-IT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≡∆</m:t>
                      </m:r>
                      <m:r>
                        <a:rPr kumimoji="0" lang="it-IT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𝑉</m:t>
                      </m:r>
                      <m:r>
                        <a:rPr kumimoji="0" lang="it-IT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kumimoji="0" lang="it-IT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it-IT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𝑉</m:t>
                          </m:r>
                        </m:e>
                        <m:sub>
                          <m:r>
                            <a:rPr kumimoji="0" lang="it-IT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𝐵</m:t>
                          </m:r>
                        </m:sub>
                      </m:sSub>
                      <m:r>
                        <a:rPr kumimoji="0" lang="it-IT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−</m:t>
                      </m:r>
                      <m:sSub>
                        <m:sSubPr>
                          <m:ctrlPr>
                            <a:rPr kumimoji="0" lang="it-IT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it-IT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𝑉</m:t>
                          </m:r>
                        </m:e>
                        <m:sub>
                          <m:r>
                            <a:rPr kumimoji="0" lang="it-IT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𝐴</m:t>
                          </m:r>
                        </m:sub>
                      </m:sSub>
                    </m:oMath>
                  </m:oMathPara>
                </a14:m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8" name="Rettangolo 7">
                <a:extLst>
                  <a:ext uri="{FF2B5EF4-FFF2-40B4-BE49-F238E27FC236}">
                    <a16:creationId xmlns:a16="http://schemas.microsoft.com/office/drawing/2014/main" id="{01574B84-3195-4B21-9547-65F9A2D663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4592" y="2674948"/>
                <a:ext cx="4417941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ttangolo 9">
                <a:extLst>
                  <a:ext uri="{FF2B5EF4-FFF2-40B4-BE49-F238E27FC236}">
                    <a16:creationId xmlns:a16="http://schemas.microsoft.com/office/drawing/2014/main" id="{FB6555A4-6246-4711-8050-6CAFE9B82D10}"/>
                  </a:ext>
                </a:extLst>
              </p:cNvPr>
              <p:cNvSpPr/>
              <p:nvPr/>
            </p:nvSpPr>
            <p:spPr>
              <a:xfrm>
                <a:off x="3862664" y="3804379"/>
                <a:ext cx="651030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it-IT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it-IT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𝑄</m:t>
                          </m:r>
                        </m:e>
                        <m:sub>
                          <m:r>
                            <a:rPr kumimoji="0" lang="it-IT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</m:sSub>
                      <m:r>
                        <a:rPr kumimoji="0" lang="it-IT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+</m:t>
                      </m:r>
                      <m:sSub>
                        <m:sSubPr>
                          <m:ctrlPr>
                            <a:rPr kumimoji="0" lang="it-IT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it-IT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𝑄</m:t>
                          </m:r>
                        </m:e>
                        <m:sub>
                          <m:r>
                            <a:rPr kumimoji="0" lang="it-IT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b>
                      </m:sSub>
                      <m:r>
                        <a:rPr kumimoji="0" lang="it-IT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kumimoji="0" lang="it-IT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it-IT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𝐶</m:t>
                          </m:r>
                        </m:e>
                        <m:sub>
                          <m:r>
                            <a:rPr kumimoji="0" lang="it-IT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</m:sSub>
                      <m:r>
                        <a:rPr kumimoji="0" lang="it-IT" sz="2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∆</m:t>
                      </m:r>
                      <m:sSub>
                        <m:sSubPr>
                          <m:ctrlPr>
                            <a:rPr kumimoji="0" lang="it-IT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it-IT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𝑉</m:t>
                          </m:r>
                        </m:e>
                        <m:sub>
                          <m:r>
                            <a:rPr kumimoji="0" lang="it-IT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</m:sSub>
                      <m:r>
                        <a:rPr kumimoji="0" lang="it-IT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+</m:t>
                      </m:r>
                      <m:sSub>
                        <m:sSubPr>
                          <m:ctrlPr>
                            <a:rPr kumimoji="0" lang="it-IT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it-IT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𝐶</m:t>
                          </m:r>
                        </m:e>
                        <m:sub>
                          <m:r>
                            <a:rPr kumimoji="0" lang="it-IT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</m:sSub>
                      <m:r>
                        <a:rPr kumimoji="0" lang="it-IT" sz="2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∆</m:t>
                      </m:r>
                      <m:sSub>
                        <m:sSubPr>
                          <m:ctrlPr>
                            <a:rPr kumimoji="0" lang="it-IT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it-IT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𝑉</m:t>
                          </m:r>
                        </m:e>
                        <m:sub>
                          <m:r>
                            <a:rPr kumimoji="0" lang="it-IT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b>
                      </m:sSub>
                      <m:r>
                        <a:rPr kumimoji="0" lang="it-IT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</m:t>
                      </m:r>
                      <m:r>
                        <a:rPr kumimoji="0" lang="it-IT" sz="2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∆</m:t>
                      </m:r>
                      <m:r>
                        <a:rPr kumimoji="0" lang="it-IT" sz="2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𝑉</m:t>
                      </m:r>
                      <m:r>
                        <a:rPr kumimoji="0" lang="it-IT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(</m:t>
                      </m:r>
                      <m:sSub>
                        <m:sSubPr>
                          <m:ctrlPr>
                            <a:rPr kumimoji="0" lang="it-IT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it-IT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𝐶</m:t>
                          </m:r>
                        </m:e>
                        <m:sub>
                          <m:r>
                            <a:rPr kumimoji="0" lang="it-IT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</m:sSub>
                      <m:r>
                        <a:rPr kumimoji="0" lang="it-IT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sSub>
                        <m:sSubPr>
                          <m:ctrlPr>
                            <a:rPr kumimoji="0" lang="it-IT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it-IT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𝐶</m:t>
                          </m:r>
                        </m:e>
                        <m:sub>
                          <m:r>
                            <a:rPr kumimoji="0" lang="it-IT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</m:sSub>
                      <m:r>
                        <a:rPr kumimoji="0" lang="it-IT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0" name="Rettangolo 9">
                <a:extLst>
                  <a:ext uri="{FF2B5EF4-FFF2-40B4-BE49-F238E27FC236}">
                    <a16:creationId xmlns:a16="http://schemas.microsoft.com/office/drawing/2014/main" id="{FB6555A4-6246-4711-8050-6CAFE9B82D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2664" y="3804379"/>
                <a:ext cx="6510308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ttangolo 11">
                <a:extLst>
                  <a:ext uri="{FF2B5EF4-FFF2-40B4-BE49-F238E27FC236}">
                    <a16:creationId xmlns:a16="http://schemas.microsoft.com/office/drawing/2014/main" id="{6B4FFF50-8DEE-4070-993F-255479C9B4F5}"/>
                  </a:ext>
                </a:extLst>
              </p:cNvPr>
              <p:cNvSpPr/>
              <p:nvPr/>
            </p:nvSpPr>
            <p:spPr>
              <a:xfrm>
                <a:off x="2763018" y="4898733"/>
                <a:ext cx="4703147" cy="9017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it-IT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it-IT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𝐶</m:t>
                          </m:r>
                        </m:e>
                        <m:sub>
                          <m:r>
                            <a:rPr kumimoji="0" lang="it-IT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</m:sSub>
                      <m:r>
                        <a:rPr kumimoji="0" lang="it-IT" sz="2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sSub>
                        <m:sSubPr>
                          <m:ctrlPr>
                            <a:rPr kumimoji="0" lang="it-IT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it-IT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𝐶</m:t>
                          </m:r>
                        </m:e>
                        <m:sub>
                          <m:r>
                            <a:rPr kumimoji="0" lang="it-IT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</m:sSub>
                      <m:r>
                        <a:rPr kumimoji="0" lang="it-IT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it-IT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𝐶</m:t>
                      </m:r>
                      <m:r>
                        <a:rPr kumimoji="0" lang="it-IT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it-IT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0" lang="it-IT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it-IT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𝑄</m:t>
                              </m:r>
                            </m:e>
                            <m:sub>
                              <m:r>
                                <a:rPr kumimoji="0" lang="it-IT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sub>
                          </m:sSub>
                          <m:r>
                            <a:rPr kumimoji="0" lang="it-IT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+</m:t>
                          </m:r>
                          <m:sSub>
                            <m:sSubPr>
                              <m:ctrlPr>
                                <a:rPr kumimoji="0" lang="it-IT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it-IT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𝑄</m:t>
                              </m:r>
                            </m:e>
                            <m:sub>
                              <m:r>
                                <a:rPr kumimoji="0" lang="it-IT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kumimoji="0" lang="it-IT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∆</m:t>
                          </m:r>
                          <m:r>
                            <a:rPr kumimoji="0" lang="it-IT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𝑉</m:t>
                          </m:r>
                        </m:den>
                      </m:f>
                      <m:r>
                        <a:rPr kumimoji="0" lang="it-IT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it-IT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it-IT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𝑄</m:t>
                          </m:r>
                        </m:num>
                        <m:den>
                          <m:r>
                            <a:rPr kumimoji="0" lang="it-IT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∆</m:t>
                          </m:r>
                          <m:r>
                            <a:rPr kumimoji="0" lang="it-IT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𝑉</m:t>
                          </m:r>
                        </m:den>
                      </m:f>
                    </m:oMath>
                  </m:oMathPara>
                </a14:m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2" name="Rettangolo 11">
                <a:extLst>
                  <a:ext uri="{FF2B5EF4-FFF2-40B4-BE49-F238E27FC236}">
                    <a16:creationId xmlns:a16="http://schemas.microsoft.com/office/drawing/2014/main" id="{6B4FFF50-8DEE-4070-993F-255479C9B4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3018" y="4898733"/>
                <a:ext cx="4703147" cy="90178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ttangolo 13">
                <a:extLst>
                  <a:ext uri="{FF2B5EF4-FFF2-40B4-BE49-F238E27FC236}">
                    <a16:creationId xmlns:a16="http://schemas.microsoft.com/office/drawing/2014/main" id="{2DFC6BE4-2937-45C3-AAF7-7460CBBCE31D}"/>
                  </a:ext>
                </a:extLst>
              </p:cNvPr>
              <p:cNvSpPr/>
              <p:nvPr/>
            </p:nvSpPr>
            <p:spPr>
              <a:xfrm>
                <a:off x="8376450" y="5084509"/>
                <a:ext cx="2105063" cy="523220"/>
              </a:xfrm>
              <a:prstGeom prst="rect">
                <a:avLst/>
              </a:prstGeom>
              <a:ln w="19050">
                <a:solidFill>
                  <a:srgbClr val="FF0000"/>
                </a:solidFill>
              </a:ln>
            </p:spPr>
            <p:txBody>
              <a:bodyPr wrap="non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it-IT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𝐶</m:t>
                      </m:r>
                      <m:r>
                        <a:rPr kumimoji="0" lang="it-IT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kumimoji="0" lang="it-IT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it-IT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𝐶</m:t>
                          </m:r>
                        </m:e>
                        <m:sub>
                          <m:r>
                            <a:rPr kumimoji="0" lang="it-IT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</m:sSub>
                      <m:r>
                        <a:rPr kumimoji="0" lang="it-IT" sz="2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sSub>
                        <m:sSubPr>
                          <m:ctrlPr>
                            <a:rPr kumimoji="0" lang="it-IT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it-IT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𝐶</m:t>
                          </m:r>
                        </m:e>
                        <m:sub>
                          <m:r>
                            <a:rPr kumimoji="0" lang="it-IT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4" name="Rettangolo 13">
                <a:extLst>
                  <a:ext uri="{FF2B5EF4-FFF2-40B4-BE49-F238E27FC236}">
                    <a16:creationId xmlns:a16="http://schemas.microsoft.com/office/drawing/2014/main" id="{2DFC6BE4-2937-45C3-AAF7-7460CBBCE3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6450" y="5084509"/>
                <a:ext cx="2105063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1905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Connettore diritto 15">
            <a:extLst>
              <a:ext uri="{FF2B5EF4-FFF2-40B4-BE49-F238E27FC236}">
                <a16:creationId xmlns:a16="http://schemas.microsoft.com/office/drawing/2014/main" id="{7591EF59-3DE1-42D8-8621-911B5F63E242}"/>
              </a:ext>
            </a:extLst>
          </p:cNvPr>
          <p:cNvCxnSpPr>
            <a:cxnSpLocks/>
          </p:cNvCxnSpPr>
          <p:nvPr/>
        </p:nvCxnSpPr>
        <p:spPr>
          <a:xfrm flipV="1">
            <a:off x="897168" y="2030339"/>
            <a:ext cx="0" cy="561806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Connettore diritto 21">
            <a:extLst>
              <a:ext uri="{FF2B5EF4-FFF2-40B4-BE49-F238E27FC236}">
                <a16:creationId xmlns:a16="http://schemas.microsoft.com/office/drawing/2014/main" id="{D165006B-D813-4E68-B9C7-C58471B15F68}"/>
              </a:ext>
            </a:extLst>
          </p:cNvPr>
          <p:cNvCxnSpPr>
            <a:cxnSpLocks/>
          </p:cNvCxnSpPr>
          <p:nvPr/>
        </p:nvCxnSpPr>
        <p:spPr>
          <a:xfrm flipV="1">
            <a:off x="2153155" y="2030339"/>
            <a:ext cx="0" cy="552061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Connettore diritto 23">
            <a:extLst>
              <a:ext uri="{FF2B5EF4-FFF2-40B4-BE49-F238E27FC236}">
                <a16:creationId xmlns:a16="http://schemas.microsoft.com/office/drawing/2014/main" id="{5D509EB6-8A41-4B2E-8DB6-4BD96F5C8F1A}"/>
              </a:ext>
            </a:extLst>
          </p:cNvPr>
          <p:cNvCxnSpPr>
            <a:cxnSpLocks/>
          </p:cNvCxnSpPr>
          <p:nvPr/>
        </p:nvCxnSpPr>
        <p:spPr>
          <a:xfrm flipV="1">
            <a:off x="897168" y="2876938"/>
            <a:ext cx="0" cy="552061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Connettore diritto 24">
            <a:extLst>
              <a:ext uri="{FF2B5EF4-FFF2-40B4-BE49-F238E27FC236}">
                <a16:creationId xmlns:a16="http://schemas.microsoft.com/office/drawing/2014/main" id="{39AABCA9-D103-4E26-858F-8A2179A56756}"/>
              </a:ext>
            </a:extLst>
          </p:cNvPr>
          <p:cNvCxnSpPr>
            <a:cxnSpLocks/>
          </p:cNvCxnSpPr>
          <p:nvPr/>
        </p:nvCxnSpPr>
        <p:spPr>
          <a:xfrm flipV="1">
            <a:off x="2153155" y="2876938"/>
            <a:ext cx="0" cy="552061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Connettore diritto 25">
            <a:extLst>
              <a:ext uri="{FF2B5EF4-FFF2-40B4-BE49-F238E27FC236}">
                <a16:creationId xmlns:a16="http://schemas.microsoft.com/office/drawing/2014/main" id="{18CBED4F-7C23-4AF4-B89C-D1B2D3F9BE2D}"/>
              </a:ext>
            </a:extLst>
          </p:cNvPr>
          <p:cNvCxnSpPr>
            <a:cxnSpLocks/>
          </p:cNvCxnSpPr>
          <p:nvPr/>
        </p:nvCxnSpPr>
        <p:spPr>
          <a:xfrm>
            <a:off x="897168" y="2030339"/>
            <a:ext cx="1255987" cy="1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Connettore diritto 28">
            <a:extLst>
              <a:ext uri="{FF2B5EF4-FFF2-40B4-BE49-F238E27FC236}">
                <a16:creationId xmlns:a16="http://schemas.microsoft.com/office/drawing/2014/main" id="{1E828FBC-B9F4-4318-8BCA-F17308C40E81}"/>
              </a:ext>
            </a:extLst>
          </p:cNvPr>
          <p:cNvCxnSpPr>
            <a:cxnSpLocks/>
          </p:cNvCxnSpPr>
          <p:nvPr/>
        </p:nvCxnSpPr>
        <p:spPr>
          <a:xfrm>
            <a:off x="897167" y="3415740"/>
            <a:ext cx="1255987" cy="1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Connettore diritto 29">
            <a:extLst>
              <a:ext uri="{FF2B5EF4-FFF2-40B4-BE49-F238E27FC236}">
                <a16:creationId xmlns:a16="http://schemas.microsoft.com/office/drawing/2014/main" id="{81CEE53C-CB83-42EE-8530-C08331635AA9}"/>
              </a:ext>
            </a:extLst>
          </p:cNvPr>
          <p:cNvCxnSpPr>
            <a:cxnSpLocks/>
          </p:cNvCxnSpPr>
          <p:nvPr/>
        </p:nvCxnSpPr>
        <p:spPr>
          <a:xfrm flipV="1">
            <a:off x="618644" y="2582365"/>
            <a:ext cx="725214" cy="876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Connettore diritto 32">
            <a:extLst>
              <a:ext uri="{FF2B5EF4-FFF2-40B4-BE49-F238E27FC236}">
                <a16:creationId xmlns:a16="http://schemas.microsoft.com/office/drawing/2014/main" id="{9B5787F7-593D-49B5-AA8C-82DBEBE76022}"/>
              </a:ext>
            </a:extLst>
          </p:cNvPr>
          <p:cNvCxnSpPr>
            <a:cxnSpLocks/>
          </p:cNvCxnSpPr>
          <p:nvPr/>
        </p:nvCxnSpPr>
        <p:spPr>
          <a:xfrm flipV="1">
            <a:off x="612141" y="2855011"/>
            <a:ext cx="725214" cy="876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Connettore diritto 33">
            <a:extLst>
              <a:ext uri="{FF2B5EF4-FFF2-40B4-BE49-F238E27FC236}">
                <a16:creationId xmlns:a16="http://schemas.microsoft.com/office/drawing/2014/main" id="{9518FB3E-B84C-4506-9907-1C9F41E3840F}"/>
              </a:ext>
            </a:extLst>
          </p:cNvPr>
          <p:cNvCxnSpPr>
            <a:cxnSpLocks/>
          </p:cNvCxnSpPr>
          <p:nvPr/>
        </p:nvCxnSpPr>
        <p:spPr>
          <a:xfrm flipV="1">
            <a:off x="1790547" y="2571690"/>
            <a:ext cx="725214" cy="876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Connettore diritto 34">
            <a:extLst>
              <a:ext uri="{FF2B5EF4-FFF2-40B4-BE49-F238E27FC236}">
                <a16:creationId xmlns:a16="http://schemas.microsoft.com/office/drawing/2014/main" id="{A670FA46-9513-4D68-92AD-C1D5FC1BB127}"/>
              </a:ext>
            </a:extLst>
          </p:cNvPr>
          <p:cNvCxnSpPr>
            <a:cxnSpLocks/>
          </p:cNvCxnSpPr>
          <p:nvPr/>
        </p:nvCxnSpPr>
        <p:spPr>
          <a:xfrm flipV="1">
            <a:off x="1809011" y="2844311"/>
            <a:ext cx="725214" cy="876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Connettore diritto 35">
            <a:extLst>
              <a:ext uri="{FF2B5EF4-FFF2-40B4-BE49-F238E27FC236}">
                <a16:creationId xmlns:a16="http://schemas.microsoft.com/office/drawing/2014/main" id="{1B42DDF8-8387-4551-AFFD-8C459AFE1FAA}"/>
              </a:ext>
            </a:extLst>
          </p:cNvPr>
          <p:cNvCxnSpPr>
            <a:cxnSpLocks/>
          </p:cNvCxnSpPr>
          <p:nvPr/>
        </p:nvCxnSpPr>
        <p:spPr>
          <a:xfrm flipV="1">
            <a:off x="1525160" y="1514777"/>
            <a:ext cx="0" cy="515563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Connettore diritto 37">
            <a:extLst>
              <a:ext uri="{FF2B5EF4-FFF2-40B4-BE49-F238E27FC236}">
                <a16:creationId xmlns:a16="http://schemas.microsoft.com/office/drawing/2014/main" id="{626E0340-7FBB-4B5D-B7E3-B8C5FB7197DD}"/>
              </a:ext>
            </a:extLst>
          </p:cNvPr>
          <p:cNvCxnSpPr>
            <a:cxnSpLocks/>
          </p:cNvCxnSpPr>
          <p:nvPr/>
        </p:nvCxnSpPr>
        <p:spPr>
          <a:xfrm flipV="1">
            <a:off x="1525160" y="3428999"/>
            <a:ext cx="0" cy="482378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ttangolo 41">
                <a:extLst>
                  <a:ext uri="{FF2B5EF4-FFF2-40B4-BE49-F238E27FC236}">
                    <a16:creationId xmlns:a16="http://schemas.microsoft.com/office/drawing/2014/main" id="{B0307401-BEDF-4E69-8FE0-294D554D25FE}"/>
                  </a:ext>
                </a:extLst>
              </p:cNvPr>
              <p:cNvSpPr/>
              <p:nvPr/>
            </p:nvSpPr>
            <p:spPr>
              <a:xfrm>
                <a:off x="21021" y="2428726"/>
                <a:ext cx="61908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it-IT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it-IT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𝐶</m:t>
                          </m:r>
                        </m:e>
                        <m:sub>
                          <m:r>
                            <a:rPr kumimoji="0" lang="it-IT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2" name="Rettangolo 41">
                <a:extLst>
                  <a:ext uri="{FF2B5EF4-FFF2-40B4-BE49-F238E27FC236}">
                    <a16:creationId xmlns:a16="http://schemas.microsoft.com/office/drawing/2014/main" id="{B0307401-BEDF-4E69-8FE0-294D554D25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21" y="2428726"/>
                <a:ext cx="619080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ttangolo 43">
                <a:extLst>
                  <a:ext uri="{FF2B5EF4-FFF2-40B4-BE49-F238E27FC236}">
                    <a16:creationId xmlns:a16="http://schemas.microsoft.com/office/drawing/2014/main" id="{685A0C8A-2EF0-4033-A938-A3C504C4ED30}"/>
                  </a:ext>
                </a:extLst>
              </p:cNvPr>
              <p:cNvSpPr/>
              <p:nvPr/>
            </p:nvSpPr>
            <p:spPr>
              <a:xfrm>
                <a:off x="2692205" y="2413338"/>
                <a:ext cx="62735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it-IT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it-IT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𝐶</m:t>
                          </m:r>
                        </m:e>
                        <m:sub>
                          <m:r>
                            <a:rPr kumimoji="0" lang="it-IT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4" name="Rettangolo 43">
                <a:extLst>
                  <a:ext uri="{FF2B5EF4-FFF2-40B4-BE49-F238E27FC236}">
                    <a16:creationId xmlns:a16="http://schemas.microsoft.com/office/drawing/2014/main" id="{685A0C8A-2EF0-4033-A938-A3C504C4ED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2205" y="2413338"/>
                <a:ext cx="627351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Rettangolo 44">
            <a:extLst>
              <a:ext uri="{FF2B5EF4-FFF2-40B4-BE49-F238E27FC236}">
                <a16:creationId xmlns:a16="http://schemas.microsoft.com/office/drawing/2014/main" id="{DC83CC7D-44D8-496D-BB2E-872087D4D817}"/>
              </a:ext>
            </a:extLst>
          </p:cNvPr>
          <p:cNvSpPr/>
          <p:nvPr/>
        </p:nvSpPr>
        <p:spPr>
          <a:xfrm>
            <a:off x="1337355" y="881319"/>
            <a:ext cx="39305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</a:t>
            </a:r>
          </a:p>
        </p:txBody>
      </p:sp>
      <p:sp>
        <p:nvSpPr>
          <p:cNvPr id="46" name="Rettangolo 45">
            <a:extLst>
              <a:ext uri="{FF2B5EF4-FFF2-40B4-BE49-F238E27FC236}">
                <a16:creationId xmlns:a16="http://schemas.microsoft.com/office/drawing/2014/main" id="{2ABDCBEB-DE9A-47B8-81BD-68EFA38EF910}"/>
              </a:ext>
            </a:extLst>
          </p:cNvPr>
          <p:cNvSpPr/>
          <p:nvPr/>
        </p:nvSpPr>
        <p:spPr>
          <a:xfrm>
            <a:off x="1328632" y="4000824"/>
            <a:ext cx="38023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</a:t>
            </a:r>
          </a:p>
        </p:txBody>
      </p:sp>
      <p:sp>
        <p:nvSpPr>
          <p:cNvPr id="47" name="Ovale 46">
            <a:extLst>
              <a:ext uri="{FF2B5EF4-FFF2-40B4-BE49-F238E27FC236}">
                <a16:creationId xmlns:a16="http://schemas.microsoft.com/office/drawing/2014/main" id="{0DE23165-0B33-405E-8904-56B3BD87F52C}"/>
              </a:ext>
            </a:extLst>
          </p:cNvPr>
          <p:cNvSpPr/>
          <p:nvPr/>
        </p:nvSpPr>
        <p:spPr>
          <a:xfrm>
            <a:off x="1472516" y="1422089"/>
            <a:ext cx="105286" cy="12586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Ovale 47">
            <a:extLst>
              <a:ext uri="{FF2B5EF4-FFF2-40B4-BE49-F238E27FC236}">
                <a16:creationId xmlns:a16="http://schemas.microsoft.com/office/drawing/2014/main" id="{DF410DEB-7B24-4077-9D90-C6B0B43B8B81}"/>
              </a:ext>
            </a:extLst>
          </p:cNvPr>
          <p:cNvSpPr/>
          <p:nvPr/>
        </p:nvSpPr>
        <p:spPr>
          <a:xfrm>
            <a:off x="1466105" y="3848444"/>
            <a:ext cx="105286" cy="12586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Freccia a destra 2">
            <a:extLst>
              <a:ext uri="{FF2B5EF4-FFF2-40B4-BE49-F238E27FC236}">
                <a16:creationId xmlns:a16="http://schemas.microsoft.com/office/drawing/2014/main" id="{F11B4DE5-A151-46B7-BBC5-42923F496D35}"/>
              </a:ext>
            </a:extLst>
          </p:cNvPr>
          <p:cNvSpPr/>
          <p:nvPr/>
        </p:nvSpPr>
        <p:spPr>
          <a:xfrm>
            <a:off x="11061032" y="5088014"/>
            <a:ext cx="834189" cy="5232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65675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animBg="1"/>
      <p:bldP spid="8" grpId="0"/>
      <p:bldP spid="10" grpId="0"/>
      <p:bldP spid="12" grpId="0"/>
      <p:bldP spid="14" grpId="0" animBg="1"/>
      <p:bldP spid="42" grpId="0"/>
      <p:bldP spid="44" grpId="0"/>
      <p:bldP spid="45" grpId="0"/>
      <p:bldP spid="46" grpId="0"/>
      <p:bldP spid="47" grpId="0" animBg="1"/>
      <p:bldP spid="48" grpId="0" animBg="1"/>
      <p:bldP spid="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>
            <a:extLst>
              <a:ext uri="{FF2B5EF4-FFF2-40B4-BE49-F238E27FC236}">
                <a16:creationId xmlns:a16="http://schemas.microsoft.com/office/drawing/2014/main" id="{29B80B18-D741-4C51-8367-F53C53868EAF}"/>
              </a:ext>
            </a:extLst>
          </p:cNvPr>
          <p:cNvSpPr txBox="1"/>
          <p:nvPr/>
        </p:nvSpPr>
        <p:spPr>
          <a:xfrm>
            <a:off x="486137" y="995423"/>
            <a:ext cx="1091492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dirty="0"/>
              <a:t>«La capacità di un sistema di condensatori collegati in parallelo è uguale a quella di un condensatore avente capacità pari alla somma delle capacità dei singoli condensatori»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A1756D74-13BB-4217-B62F-96B0FBBA5D9D}"/>
                  </a:ext>
                </a:extLst>
              </p:cNvPr>
              <p:cNvSpPr txBox="1"/>
              <p:nvPr/>
            </p:nvSpPr>
            <p:spPr>
              <a:xfrm>
                <a:off x="3560157" y="3589422"/>
                <a:ext cx="5203219" cy="615553"/>
              </a:xfrm>
              <a:prstGeom prst="rect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it-IT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it-IT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it-IT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it-IT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it-IT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it-IT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 … +</m:t>
                      </m:r>
                      <m:sSub>
                        <m:sSubPr>
                          <m:ctrlPr>
                            <a:rPr lang="it-IT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it-IT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it-IT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A1756D74-13BB-4217-B62F-96B0FBBA5D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0157" y="3589422"/>
                <a:ext cx="5203219" cy="61555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64386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>
            <a:extLst>
              <a:ext uri="{FF2B5EF4-FFF2-40B4-BE49-F238E27FC236}">
                <a16:creationId xmlns:a16="http://schemas.microsoft.com/office/drawing/2014/main" id="{53C94F6A-DC5F-4F5C-9B8C-DB152229E2B7}"/>
              </a:ext>
            </a:extLst>
          </p:cNvPr>
          <p:cNvSpPr txBox="1"/>
          <p:nvPr/>
        </p:nvSpPr>
        <p:spPr>
          <a:xfrm>
            <a:off x="3048000" y="1861394"/>
            <a:ext cx="6096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it-IT" b="0" i="0" dirty="0">
                <a:solidFill>
                  <a:srgbClr val="333333"/>
                </a:solidFill>
                <a:effectLst/>
                <a:latin typeface="Lato"/>
              </a:rPr>
              <a:t>In un collegamento in serie, quando si conferisce una carica Q al sistema, per induzione ogni condensatore presente sul circuito si carica di quella stessa carica in modo tale che tutti i condensatori abbiano la stessa carica elettrica</a:t>
            </a:r>
            <a:endParaRPr lang="it-IT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F6FC0A43-141F-418B-A1B8-DC36E84C88AA}"/>
              </a:ext>
            </a:extLst>
          </p:cNvPr>
          <p:cNvSpPr txBox="1"/>
          <p:nvPr/>
        </p:nvSpPr>
        <p:spPr>
          <a:xfrm>
            <a:off x="2300362" y="1047871"/>
            <a:ext cx="7334283" cy="52322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800" b="1" i="0" u="none" strike="noStrike" kern="1200" cap="none" spc="0" normalizeH="0" baseline="0" noProof="0" dirty="0">
                <a:ln>
                  <a:noFill/>
                </a:ln>
                <a:solidFill>
                  <a:srgbClr val="E4831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CONDENSATORI IN SERIE (stessa carica)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0545AE63-911F-4775-A1B2-1DE1A31CD5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352" y="3629025"/>
            <a:ext cx="3772301" cy="2358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698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53D19D21-EF38-42AF-B14F-527493FA9375}"/>
                  </a:ext>
                </a:extLst>
              </p:cNvPr>
              <p:cNvSpPr txBox="1"/>
              <p:nvPr/>
            </p:nvSpPr>
            <p:spPr>
              <a:xfrm>
                <a:off x="6386029" y="951879"/>
                <a:ext cx="320850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it-IT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𝑄</m:t>
                      </m:r>
                      <m:r>
                        <a:rPr kumimoji="0" lang="it-IT" sz="2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∝∆</m:t>
                      </m:r>
                      <m:r>
                        <a:rPr kumimoji="0" lang="it-IT" sz="2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𝑉</m:t>
                      </m:r>
                      <m:r>
                        <a:rPr kumimoji="0" lang="it-IT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</m:t>
                      </m:r>
                      <m:d>
                        <m:dPr>
                          <m:ctrlPr>
                            <a:rPr kumimoji="0" lang="it-IT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it-IT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it-IT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𝑉</m:t>
                              </m:r>
                            </m:e>
                            <m:sub>
                              <m:r>
                                <a:rPr kumimoji="0" lang="it-IT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𝐴</m:t>
                              </m:r>
                            </m:sub>
                          </m:sSub>
                          <m:r>
                            <a:rPr kumimoji="0" lang="it-IT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−</m:t>
                          </m:r>
                          <m:sSub>
                            <m:sSubPr>
                              <m:ctrlPr>
                                <a:rPr kumimoji="0" lang="it-IT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it-IT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𝑉</m:t>
                              </m:r>
                            </m:e>
                            <m:sub>
                              <m:r>
                                <a:rPr kumimoji="0" lang="it-IT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𝐵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0" lang="it-IT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53D19D21-EF38-42AF-B14F-527493FA93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6029" y="951879"/>
                <a:ext cx="3208506" cy="4308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B95E234C-6121-42AD-B56E-FE7FE560EB70}"/>
                  </a:ext>
                </a:extLst>
              </p:cNvPr>
              <p:cNvSpPr txBox="1"/>
              <p:nvPr/>
            </p:nvSpPr>
            <p:spPr>
              <a:xfrm>
                <a:off x="4274746" y="5026147"/>
                <a:ext cx="1920398" cy="8799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lvl="0" defTabSz="4572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it-IT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𝐶</m:t>
                      </m:r>
                      <m:r>
                        <a:rPr kumimoji="0" lang="it-IT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it-IT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it-IT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it-IT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it-IT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it-IT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it-IT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it-IT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it-IT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it-IT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kumimoji="0" lang="it-IT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B95E234C-6121-42AD-B56E-FE7FE560EB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4746" y="5026147"/>
                <a:ext cx="1920398" cy="87992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ttangolo 6">
                <a:extLst>
                  <a:ext uri="{FF2B5EF4-FFF2-40B4-BE49-F238E27FC236}">
                    <a16:creationId xmlns:a16="http://schemas.microsoft.com/office/drawing/2014/main" id="{204711D9-1C16-4417-990E-08D57AF247C9}"/>
                  </a:ext>
                </a:extLst>
              </p:cNvPr>
              <p:cNvSpPr/>
              <p:nvPr/>
            </p:nvSpPr>
            <p:spPr>
              <a:xfrm>
                <a:off x="5657902" y="1804108"/>
                <a:ext cx="5617834" cy="9722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it-IT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it-IT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𝑉</m:t>
                          </m:r>
                        </m:e>
                        <m:sub>
                          <m:r>
                            <a:rPr kumimoji="0" lang="it-IT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𝐴</m:t>
                          </m:r>
                        </m:sub>
                      </m:sSub>
                      <m:r>
                        <a:rPr kumimoji="0" lang="it-IT" sz="2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−</m:t>
                      </m:r>
                      <m:sSub>
                        <m:sSubPr>
                          <m:ctrlPr>
                            <a:rPr kumimoji="0" lang="it-IT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it-IT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𝑉</m:t>
                          </m:r>
                        </m:e>
                        <m:sub>
                          <m:r>
                            <a:rPr kumimoji="0" lang="it-IT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𝐸</m:t>
                          </m:r>
                        </m:sub>
                      </m:sSub>
                      <m:r>
                        <a:rPr kumimoji="0" lang="it-IT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it-IT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it-IT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𝑄</m:t>
                          </m:r>
                        </m:num>
                        <m:den>
                          <m:sSub>
                            <m:sSubPr>
                              <m:ctrlPr>
                                <a:rPr kumimoji="0" lang="it-IT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it-IT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𝐶</m:t>
                              </m:r>
                            </m:e>
                            <m:sub>
                              <m:r>
                                <a:rPr kumimoji="0" lang="it-IT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kumimoji="0" lang="it-IT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     ;</m:t>
                      </m:r>
                      <m:sSub>
                        <m:sSubPr>
                          <m:ctrlPr>
                            <a:rPr kumimoji="0" lang="it-IT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it-IT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         </m:t>
                          </m:r>
                          <m:r>
                            <a:rPr kumimoji="0" lang="it-IT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𝑉</m:t>
                          </m:r>
                        </m:e>
                        <m:sub>
                          <m:r>
                            <a:rPr kumimoji="0" lang="it-IT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𝐸</m:t>
                          </m:r>
                        </m:sub>
                      </m:sSub>
                      <m:r>
                        <a:rPr kumimoji="0" lang="it-IT" sz="2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−</m:t>
                      </m:r>
                      <m:sSub>
                        <m:sSubPr>
                          <m:ctrlPr>
                            <a:rPr kumimoji="0" lang="it-IT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it-IT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𝑉</m:t>
                          </m:r>
                        </m:e>
                        <m:sub>
                          <m:r>
                            <a:rPr kumimoji="0" lang="it-IT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𝐵</m:t>
                          </m:r>
                        </m:sub>
                      </m:sSub>
                      <m:r>
                        <a:rPr kumimoji="0" lang="it-IT" sz="2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it-IT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it-IT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𝑄</m:t>
                          </m:r>
                        </m:num>
                        <m:den>
                          <m:sSub>
                            <m:sSubPr>
                              <m:ctrlPr>
                                <a:rPr kumimoji="0" lang="it-IT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it-IT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𝐶</m:t>
                              </m:r>
                            </m:e>
                            <m:sub>
                              <m:r>
                                <a:rPr kumimoji="0" lang="it-IT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" name="Rettangolo 6">
                <a:extLst>
                  <a:ext uri="{FF2B5EF4-FFF2-40B4-BE49-F238E27FC236}">
                    <a16:creationId xmlns:a16="http://schemas.microsoft.com/office/drawing/2014/main" id="{204711D9-1C16-4417-990E-08D57AF247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7902" y="1804108"/>
                <a:ext cx="5617834" cy="9722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ttangolo 8">
                <a:extLst>
                  <a:ext uri="{FF2B5EF4-FFF2-40B4-BE49-F238E27FC236}">
                    <a16:creationId xmlns:a16="http://schemas.microsoft.com/office/drawing/2014/main" id="{9A19C366-DF2F-4AC2-8D88-95B8A288CBD3}"/>
                  </a:ext>
                </a:extLst>
              </p:cNvPr>
              <p:cNvSpPr/>
              <p:nvPr/>
            </p:nvSpPr>
            <p:spPr>
              <a:xfrm>
                <a:off x="1987916" y="3591378"/>
                <a:ext cx="8608959" cy="10604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it-IT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∆</m:t>
                      </m:r>
                      <m:r>
                        <a:rPr kumimoji="0" lang="it-IT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𝑉</m:t>
                      </m:r>
                      <m:r>
                        <a:rPr kumimoji="0" lang="it-IT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kumimoji="0" lang="it-IT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it-IT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𝑉</m:t>
                          </m:r>
                        </m:e>
                        <m:sub>
                          <m:r>
                            <a:rPr kumimoji="0" lang="it-IT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𝐴</m:t>
                          </m:r>
                        </m:sub>
                      </m:sSub>
                      <m:r>
                        <a:rPr kumimoji="0" lang="it-IT" sz="2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−</m:t>
                      </m:r>
                      <m:sSub>
                        <m:sSubPr>
                          <m:ctrlPr>
                            <a:rPr kumimoji="0" lang="it-IT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it-IT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𝑉</m:t>
                          </m:r>
                        </m:e>
                        <m:sub>
                          <m:r>
                            <a:rPr kumimoji="0" lang="it-IT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𝐵</m:t>
                          </m:r>
                        </m:sub>
                      </m:sSub>
                      <m:r>
                        <a:rPr kumimoji="0" lang="it-IT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it-IT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it-IT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𝑄</m:t>
                          </m:r>
                        </m:num>
                        <m:den>
                          <m:sSub>
                            <m:sSubPr>
                              <m:ctrlPr>
                                <a:rPr kumimoji="0" lang="it-IT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it-IT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𝐶</m:t>
                              </m:r>
                            </m:e>
                            <m:sub>
                              <m:r>
                                <a:rPr kumimoji="0" lang="it-IT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kumimoji="0" lang="it-IT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f>
                        <m:fPr>
                          <m:ctrlPr>
                            <a:rPr kumimoji="0" lang="it-IT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it-IT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𝑄</m:t>
                          </m:r>
                        </m:num>
                        <m:den>
                          <m:sSub>
                            <m:sSubPr>
                              <m:ctrlPr>
                                <a:rPr kumimoji="0" lang="it-IT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it-IT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𝐶</m:t>
                              </m:r>
                            </m:e>
                            <m:sub>
                              <m:r>
                                <a:rPr kumimoji="0" lang="it-IT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kumimoji="0" lang="it-IT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it-IT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𝑄</m:t>
                      </m:r>
                      <m:d>
                        <m:dPr>
                          <m:ctrlPr>
                            <a:rPr kumimoji="0" lang="it-IT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kumimoji="0" lang="it-IT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fPr>
                            <m:num>
                              <m:r>
                                <a:rPr kumimoji="0" lang="it-IT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kumimoji="0" lang="it-IT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it-IT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kumimoji="0" lang="it-IT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  <m:r>
                            <a:rPr kumimoji="0" lang="it-IT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+</m:t>
                          </m:r>
                          <m:f>
                            <m:fPr>
                              <m:ctrlPr>
                                <a:rPr kumimoji="0" lang="it-IT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fPr>
                            <m:num>
                              <m:r>
                                <a:rPr kumimoji="0" lang="it-IT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kumimoji="0" lang="it-IT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it-IT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kumimoji="0" lang="it-IT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2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r>
                        <a:rPr kumimoji="0" lang="it-IT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it-IT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𝑄</m:t>
                      </m:r>
                      <m:d>
                        <m:dPr>
                          <m:ctrlPr>
                            <a:rPr kumimoji="0" lang="it-IT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kumimoji="0" lang="it-IT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kumimoji="0" lang="it-IT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it-IT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kumimoji="0" lang="it-IT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kumimoji="0" lang="it-IT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kumimoji="0" lang="it-IT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it-IT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kumimoji="0" lang="it-IT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1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kumimoji="0" lang="it-IT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it-IT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kumimoji="0" lang="it-IT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kumimoji="0" lang="it-IT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it-IT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kumimoji="0" lang="it-IT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2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9" name="Rettangolo 8">
                <a:extLst>
                  <a:ext uri="{FF2B5EF4-FFF2-40B4-BE49-F238E27FC236}">
                    <a16:creationId xmlns:a16="http://schemas.microsoft.com/office/drawing/2014/main" id="{9A19C366-DF2F-4AC2-8D88-95B8A288CB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7916" y="3591378"/>
                <a:ext cx="8608959" cy="106048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ttangolo 10">
                <a:extLst>
                  <a:ext uri="{FF2B5EF4-FFF2-40B4-BE49-F238E27FC236}">
                    <a16:creationId xmlns:a16="http://schemas.microsoft.com/office/drawing/2014/main" id="{0DCE1A49-AA6A-4C65-ACFB-7512C2BB524F}"/>
                  </a:ext>
                </a:extLst>
              </p:cNvPr>
              <p:cNvSpPr/>
              <p:nvPr/>
            </p:nvSpPr>
            <p:spPr>
              <a:xfrm>
                <a:off x="952166" y="4937341"/>
                <a:ext cx="1413272" cy="9017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it-IT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it-IT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𝑄</m:t>
                          </m:r>
                        </m:num>
                        <m:den>
                          <m:r>
                            <a:rPr kumimoji="0" lang="it-IT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∆</m:t>
                          </m:r>
                          <m:r>
                            <a:rPr kumimoji="0" lang="it-IT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𝑉</m:t>
                          </m:r>
                        </m:den>
                      </m:f>
                      <m:r>
                        <a:rPr kumimoji="0" lang="it-IT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</m:t>
                      </m:r>
                      <m:r>
                        <a:rPr kumimoji="0" lang="it-IT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𝐶</m:t>
                      </m:r>
                    </m:oMath>
                  </m:oMathPara>
                </a14:m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1" name="Rettangolo 10">
                <a:extLst>
                  <a:ext uri="{FF2B5EF4-FFF2-40B4-BE49-F238E27FC236}">
                    <a16:creationId xmlns:a16="http://schemas.microsoft.com/office/drawing/2014/main" id="{0DCE1A49-AA6A-4C65-ACFB-7512C2BB52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166" y="4937341"/>
                <a:ext cx="1413272" cy="90178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ttangolo 12">
                <a:extLst>
                  <a:ext uri="{FF2B5EF4-FFF2-40B4-BE49-F238E27FC236}">
                    <a16:creationId xmlns:a16="http://schemas.microsoft.com/office/drawing/2014/main" id="{5EADAF39-2603-4A1F-A92A-B2D2646DDCE7}"/>
                  </a:ext>
                </a:extLst>
              </p:cNvPr>
              <p:cNvSpPr/>
              <p:nvPr/>
            </p:nvSpPr>
            <p:spPr>
              <a:xfrm>
                <a:off x="7866267" y="4959205"/>
                <a:ext cx="2105063" cy="972254"/>
              </a:xfrm>
              <a:prstGeom prst="rect">
                <a:avLst/>
              </a:prstGeom>
              <a:ln>
                <a:solidFill>
                  <a:srgbClr val="FF0000"/>
                </a:solidFill>
              </a:ln>
            </p:spPr>
            <p:txBody>
              <a:bodyPr wrap="non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it-IT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it-IT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num>
                        <m:den>
                          <m:r>
                            <a:rPr kumimoji="0" lang="it-IT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𝐶</m:t>
                          </m:r>
                        </m:den>
                      </m:f>
                      <m:r>
                        <a:rPr kumimoji="0" lang="it-IT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it-IT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it-IT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kumimoji="0" lang="it-IT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it-IT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𝐶</m:t>
                              </m:r>
                            </m:e>
                            <m:sub>
                              <m:r>
                                <a:rPr kumimoji="0" lang="it-IT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kumimoji="0" lang="it-IT" sz="2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f>
                        <m:fPr>
                          <m:ctrlPr>
                            <a:rPr kumimoji="0" lang="it-IT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it-IT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kumimoji="0" lang="it-IT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it-IT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𝐶</m:t>
                              </m:r>
                            </m:e>
                            <m:sub>
                              <m:r>
                                <a:rPr kumimoji="0" lang="it-IT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3" name="Rettangolo 12">
                <a:extLst>
                  <a:ext uri="{FF2B5EF4-FFF2-40B4-BE49-F238E27FC236}">
                    <a16:creationId xmlns:a16="http://schemas.microsoft.com/office/drawing/2014/main" id="{5EADAF39-2603-4A1F-A92A-B2D2646DDC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6267" y="4959205"/>
                <a:ext cx="2105063" cy="9722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uppo 4">
            <a:extLst>
              <a:ext uri="{FF2B5EF4-FFF2-40B4-BE49-F238E27FC236}">
                <a16:creationId xmlns:a16="http://schemas.microsoft.com/office/drawing/2014/main" id="{F5C17408-36CD-45B8-8B45-84B6317C0D06}"/>
              </a:ext>
            </a:extLst>
          </p:cNvPr>
          <p:cNvGrpSpPr/>
          <p:nvPr/>
        </p:nvGrpSpPr>
        <p:grpSpPr>
          <a:xfrm>
            <a:off x="434254" y="207053"/>
            <a:ext cx="2380257" cy="3382703"/>
            <a:chOff x="434254" y="207053"/>
            <a:chExt cx="2380257" cy="3382703"/>
          </a:xfrm>
        </p:grpSpPr>
        <p:sp>
          <p:nvSpPr>
            <p:cNvPr id="32" name="Rettangolo 31">
              <a:extLst>
                <a:ext uri="{FF2B5EF4-FFF2-40B4-BE49-F238E27FC236}">
                  <a16:creationId xmlns:a16="http://schemas.microsoft.com/office/drawing/2014/main" id="{AB3D624A-0DFF-4732-A442-76205DF4D61A}"/>
                </a:ext>
              </a:extLst>
            </p:cNvPr>
            <p:cNvSpPr/>
            <p:nvPr/>
          </p:nvSpPr>
          <p:spPr>
            <a:xfrm>
              <a:off x="1409631" y="207053"/>
              <a:ext cx="393056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28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</a:t>
              </a:r>
            </a:p>
          </p:txBody>
        </p:sp>
        <p:grpSp>
          <p:nvGrpSpPr>
            <p:cNvPr id="3" name="Gruppo 2">
              <a:extLst>
                <a:ext uri="{FF2B5EF4-FFF2-40B4-BE49-F238E27FC236}">
                  <a16:creationId xmlns:a16="http://schemas.microsoft.com/office/drawing/2014/main" id="{F6917715-EE41-45E4-B523-5B32F85F4263}"/>
                </a:ext>
              </a:extLst>
            </p:cNvPr>
            <p:cNvGrpSpPr/>
            <p:nvPr/>
          </p:nvGrpSpPr>
          <p:grpSpPr>
            <a:xfrm>
              <a:off x="434254" y="570146"/>
              <a:ext cx="2380257" cy="3019610"/>
              <a:chOff x="434254" y="570146"/>
              <a:chExt cx="2380257" cy="3019610"/>
            </a:xfrm>
          </p:grpSpPr>
          <p:cxnSp>
            <p:nvCxnSpPr>
              <p:cNvPr id="14" name="Connettore diritto 13">
                <a:extLst>
                  <a:ext uri="{FF2B5EF4-FFF2-40B4-BE49-F238E27FC236}">
                    <a16:creationId xmlns:a16="http://schemas.microsoft.com/office/drawing/2014/main" id="{F898BA2F-B882-4882-8EBC-FC58A69D9E7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18984" y="860325"/>
                <a:ext cx="0" cy="387482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5" name="Ovale 14">
                <a:extLst>
                  <a:ext uri="{FF2B5EF4-FFF2-40B4-BE49-F238E27FC236}">
                    <a16:creationId xmlns:a16="http://schemas.microsoft.com/office/drawing/2014/main" id="{CEBC1E96-5CB3-4120-BC57-BBDB133D428C}"/>
                  </a:ext>
                </a:extLst>
              </p:cNvPr>
              <p:cNvSpPr/>
              <p:nvPr/>
            </p:nvSpPr>
            <p:spPr>
              <a:xfrm>
                <a:off x="1566341" y="775657"/>
                <a:ext cx="105286" cy="125865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16" name="Connettore diritto 15">
                <a:extLst>
                  <a:ext uri="{FF2B5EF4-FFF2-40B4-BE49-F238E27FC236}">
                    <a16:creationId xmlns:a16="http://schemas.microsoft.com/office/drawing/2014/main" id="{A269BF90-2C6C-4DAD-B5A5-544614BE043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12572" y="1542400"/>
                <a:ext cx="0" cy="265636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7" name="Ovale 16">
                <a:extLst>
                  <a:ext uri="{FF2B5EF4-FFF2-40B4-BE49-F238E27FC236}">
                    <a16:creationId xmlns:a16="http://schemas.microsoft.com/office/drawing/2014/main" id="{B08D1155-7260-455E-9BC8-A127F72D87C4}"/>
                  </a:ext>
                </a:extLst>
              </p:cNvPr>
              <p:cNvSpPr/>
              <p:nvPr/>
            </p:nvSpPr>
            <p:spPr>
              <a:xfrm>
                <a:off x="1559928" y="1808035"/>
                <a:ext cx="105286" cy="125865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20" name="Connettore diritto 19">
                <a:extLst>
                  <a:ext uri="{FF2B5EF4-FFF2-40B4-BE49-F238E27FC236}">
                    <a16:creationId xmlns:a16="http://schemas.microsoft.com/office/drawing/2014/main" id="{DB9247F8-8ED3-46A3-B378-ED72F9B66F4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12571" y="1933900"/>
                <a:ext cx="0" cy="318981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" name="Connettore diritto 22">
                <a:extLst>
                  <a:ext uri="{FF2B5EF4-FFF2-40B4-BE49-F238E27FC236}">
                    <a16:creationId xmlns:a16="http://schemas.microsoft.com/office/drawing/2014/main" id="{FE3FE562-FF4B-48E1-AF6C-B965CAFC319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12571" y="2521226"/>
                <a:ext cx="0" cy="482378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4" name="Ovale 23">
                <a:extLst>
                  <a:ext uri="{FF2B5EF4-FFF2-40B4-BE49-F238E27FC236}">
                    <a16:creationId xmlns:a16="http://schemas.microsoft.com/office/drawing/2014/main" id="{CC1E360C-C6CF-40CB-AC8D-0ED9EC168387}"/>
                  </a:ext>
                </a:extLst>
              </p:cNvPr>
              <p:cNvSpPr/>
              <p:nvPr/>
            </p:nvSpPr>
            <p:spPr>
              <a:xfrm>
                <a:off x="1553516" y="2940671"/>
                <a:ext cx="105286" cy="125865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26" name="Connettore diritto 25">
                <a:extLst>
                  <a:ext uri="{FF2B5EF4-FFF2-40B4-BE49-F238E27FC236}">
                    <a16:creationId xmlns:a16="http://schemas.microsoft.com/office/drawing/2014/main" id="{D7E9C575-24E7-48BA-8C8D-9A6F2377488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302607" y="1266127"/>
                <a:ext cx="725214" cy="8764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" name="Connettore diritto 26">
                <a:extLst>
                  <a:ext uri="{FF2B5EF4-FFF2-40B4-BE49-F238E27FC236}">
                    <a16:creationId xmlns:a16="http://schemas.microsoft.com/office/drawing/2014/main" id="{D73BEF10-36A0-4BF6-A3A0-7AF535EDEC7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296195" y="1526021"/>
                <a:ext cx="725214" cy="8764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" name="Connettore diritto 27">
                <a:extLst>
                  <a:ext uri="{FF2B5EF4-FFF2-40B4-BE49-F238E27FC236}">
                    <a16:creationId xmlns:a16="http://schemas.microsoft.com/office/drawing/2014/main" id="{52A06792-760E-4E85-9495-E0FC93283C8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296195" y="2263995"/>
                <a:ext cx="725214" cy="8764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" name="Connettore diritto 28">
                <a:extLst>
                  <a:ext uri="{FF2B5EF4-FFF2-40B4-BE49-F238E27FC236}">
                    <a16:creationId xmlns:a16="http://schemas.microsoft.com/office/drawing/2014/main" id="{34B7BBB3-337E-4278-98FB-FF67C7F1076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296195" y="2532864"/>
                <a:ext cx="725214" cy="8764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" name="Connettore 2 29">
                <a:extLst>
                  <a:ext uri="{FF2B5EF4-FFF2-40B4-BE49-F238E27FC236}">
                    <a16:creationId xmlns:a16="http://schemas.microsoft.com/office/drawing/2014/main" id="{80A14D0C-7823-4A4C-8F73-2B64348BC276}"/>
                  </a:ext>
                </a:extLst>
              </p:cNvPr>
              <p:cNvCxnSpPr/>
              <p:nvPr/>
            </p:nvCxnSpPr>
            <p:spPr>
              <a:xfrm>
                <a:off x="434254" y="570146"/>
                <a:ext cx="646386" cy="0"/>
              </a:xfrm>
              <a:prstGeom prst="straightConnector1">
                <a:avLst/>
              </a:prstGeom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31" name="Connettore 2 30">
                <a:extLst>
                  <a:ext uri="{FF2B5EF4-FFF2-40B4-BE49-F238E27FC236}">
                    <a16:creationId xmlns:a16="http://schemas.microsoft.com/office/drawing/2014/main" id="{8EE504AE-75A7-4001-A7A7-77B17962346A}"/>
                  </a:ext>
                </a:extLst>
              </p:cNvPr>
              <p:cNvCxnSpPr/>
              <p:nvPr/>
            </p:nvCxnSpPr>
            <p:spPr>
              <a:xfrm>
                <a:off x="434254" y="3066536"/>
                <a:ext cx="646386" cy="0"/>
              </a:xfrm>
              <a:prstGeom prst="straightConnector1">
                <a:avLst/>
              </a:prstGeom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33" name="Rettangolo 32">
                <a:extLst>
                  <a:ext uri="{FF2B5EF4-FFF2-40B4-BE49-F238E27FC236}">
                    <a16:creationId xmlns:a16="http://schemas.microsoft.com/office/drawing/2014/main" id="{6D7BA8C0-63FE-4005-B967-179FBE3A2D25}"/>
                  </a:ext>
                </a:extLst>
              </p:cNvPr>
              <p:cNvSpPr/>
              <p:nvPr/>
            </p:nvSpPr>
            <p:spPr>
              <a:xfrm>
                <a:off x="1409631" y="3066536"/>
                <a:ext cx="38023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28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B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Rettangolo 33">
                    <a:extLst>
                      <a:ext uri="{FF2B5EF4-FFF2-40B4-BE49-F238E27FC236}">
                        <a16:creationId xmlns:a16="http://schemas.microsoft.com/office/drawing/2014/main" id="{95F30A98-909F-4522-9476-FEB7160303CC}"/>
                      </a:ext>
                    </a:extLst>
                  </p:cNvPr>
                  <p:cNvSpPr/>
                  <p:nvPr/>
                </p:nvSpPr>
                <p:spPr>
                  <a:xfrm>
                    <a:off x="538656" y="1083597"/>
                    <a:ext cx="619080" cy="52322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marL="0" marR="0" lvl="0" indent="0" algn="l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0" lang="it-IT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it-IT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𝐶</m:t>
                              </m:r>
                            </m:e>
                            <m:sub>
                              <m:r>
                                <a:rPr kumimoji="0" lang="it-IT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kumimoji="0" lang="it-IT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34" name="Rettangolo 33">
                    <a:extLst>
                      <a:ext uri="{FF2B5EF4-FFF2-40B4-BE49-F238E27FC236}">
                        <a16:creationId xmlns:a16="http://schemas.microsoft.com/office/drawing/2014/main" id="{95F30A98-909F-4522-9476-FEB7160303C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8656" y="1083597"/>
                    <a:ext cx="619080" cy="523220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it-IT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5" name="Rettangolo 34">
                    <a:extLst>
                      <a:ext uri="{FF2B5EF4-FFF2-40B4-BE49-F238E27FC236}">
                        <a16:creationId xmlns:a16="http://schemas.microsoft.com/office/drawing/2014/main" id="{53BB2EEE-2097-442A-835F-BA1F6EB3E5FB}"/>
                      </a:ext>
                    </a:extLst>
                  </p:cNvPr>
                  <p:cNvSpPr/>
                  <p:nvPr/>
                </p:nvSpPr>
                <p:spPr>
                  <a:xfrm>
                    <a:off x="573682" y="2093390"/>
                    <a:ext cx="627351" cy="52322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marL="0" marR="0" lvl="0" indent="0" algn="l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0" lang="it-IT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it-IT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𝐶</m:t>
                              </m:r>
                            </m:e>
                            <m:sub>
                              <m:r>
                                <a:rPr kumimoji="0" lang="it-IT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kumimoji="0" lang="it-IT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35" name="Rettangolo 34">
                    <a:extLst>
                      <a:ext uri="{FF2B5EF4-FFF2-40B4-BE49-F238E27FC236}">
                        <a16:creationId xmlns:a16="http://schemas.microsoft.com/office/drawing/2014/main" id="{53BB2EEE-2097-442A-835F-BA1F6EB3E5F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3682" y="2093390"/>
                    <a:ext cx="627351" cy="523220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it-IT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6" name="Rettangolo 35">
                <a:extLst>
                  <a:ext uri="{FF2B5EF4-FFF2-40B4-BE49-F238E27FC236}">
                    <a16:creationId xmlns:a16="http://schemas.microsoft.com/office/drawing/2014/main" id="{2D18CBDD-DABC-4636-8CC3-16CAA2221816}"/>
                  </a:ext>
                </a:extLst>
              </p:cNvPr>
              <p:cNvSpPr/>
              <p:nvPr/>
            </p:nvSpPr>
            <p:spPr>
              <a:xfrm>
                <a:off x="1841808" y="1619283"/>
                <a:ext cx="35939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28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E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8" name="Rettangolo 37">
                    <a:extLst>
                      <a:ext uri="{FF2B5EF4-FFF2-40B4-BE49-F238E27FC236}">
                        <a16:creationId xmlns:a16="http://schemas.microsoft.com/office/drawing/2014/main" id="{831640DF-68F0-4074-91E3-8C0D277F764B}"/>
                      </a:ext>
                    </a:extLst>
                  </p:cNvPr>
                  <p:cNvSpPr/>
                  <p:nvPr/>
                </p:nvSpPr>
                <p:spPr>
                  <a:xfrm>
                    <a:off x="2120543" y="838589"/>
                    <a:ext cx="518988" cy="52322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marL="0" marR="0" lvl="0" indent="0" algn="l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it-IT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𝑄</m:t>
                          </m:r>
                        </m:oMath>
                      </m:oMathPara>
                    </a14:m>
                    <a:endParaRPr kumimoji="0" lang="it-IT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38" name="Rettangolo 37">
                    <a:extLst>
                      <a:ext uri="{FF2B5EF4-FFF2-40B4-BE49-F238E27FC236}">
                        <a16:creationId xmlns:a16="http://schemas.microsoft.com/office/drawing/2014/main" id="{831640DF-68F0-4074-91E3-8C0D277F764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20543" y="838589"/>
                    <a:ext cx="518988" cy="523220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it-IT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0" name="Rettangolo 39">
                    <a:extLst>
                      <a:ext uri="{FF2B5EF4-FFF2-40B4-BE49-F238E27FC236}">
                        <a16:creationId xmlns:a16="http://schemas.microsoft.com/office/drawing/2014/main" id="{F0E6450A-2F1B-4485-85B8-522ADC04CBD4}"/>
                      </a:ext>
                    </a:extLst>
                  </p:cNvPr>
                  <p:cNvSpPr/>
                  <p:nvPr/>
                </p:nvSpPr>
                <p:spPr>
                  <a:xfrm>
                    <a:off x="2027821" y="1284815"/>
                    <a:ext cx="786690" cy="52322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marL="0" marR="0" lvl="0" indent="0" algn="l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it-IT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</m:t>
                          </m:r>
                          <m:r>
                            <a:rPr kumimoji="0" lang="it-IT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𝑄</m:t>
                          </m:r>
                        </m:oMath>
                      </m:oMathPara>
                    </a14:m>
                    <a:endParaRPr kumimoji="0" lang="it-IT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40" name="Rettangolo 39">
                    <a:extLst>
                      <a:ext uri="{FF2B5EF4-FFF2-40B4-BE49-F238E27FC236}">
                        <a16:creationId xmlns:a16="http://schemas.microsoft.com/office/drawing/2014/main" id="{F0E6450A-2F1B-4485-85B8-522ADC04CBD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27821" y="1284815"/>
                    <a:ext cx="786690" cy="523220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it-IT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Rettangolo 40">
                    <a:extLst>
                      <a:ext uri="{FF2B5EF4-FFF2-40B4-BE49-F238E27FC236}">
                        <a16:creationId xmlns:a16="http://schemas.microsoft.com/office/drawing/2014/main" id="{08DC113F-1259-4C7B-820D-49BF0D241757}"/>
                      </a:ext>
                    </a:extLst>
                  </p:cNvPr>
                  <p:cNvSpPr/>
                  <p:nvPr/>
                </p:nvSpPr>
                <p:spPr>
                  <a:xfrm>
                    <a:off x="2080464" y="2272759"/>
                    <a:ext cx="640702" cy="523220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marL="0" marR="0" lvl="0" indent="0" algn="l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it-IT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</m:t>
                          </m:r>
                          <m:r>
                            <a:rPr kumimoji="0" lang="it-IT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𝑄</m:t>
                          </m:r>
                        </m:oMath>
                      </m:oMathPara>
                    </a14:m>
                    <a:endParaRPr kumimoji="0" lang="it-IT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41" name="Rettangolo 40">
                    <a:extLst>
                      <a:ext uri="{FF2B5EF4-FFF2-40B4-BE49-F238E27FC236}">
                        <a16:creationId xmlns:a16="http://schemas.microsoft.com/office/drawing/2014/main" id="{08DC113F-1259-4C7B-820D-49BF0D24175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80464" y="2272759"/>
                    <a:ext cx="640702" cy="523220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it-IT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2" name="Rettangolo 41">
                    <a:extLst>
                      <a:ext uri="{FF2B5EF4-FFF2-40B4-BE49-F238E27FC236}">
                        <a16:creationId xmlns:a16="http://schemas.microsoft.com/office/drawing/2014/main" id="{37164A4C-2C4F-46BF-8A4D-FB82C73DBC08}"/>
                      </a:ext>
                    </a:extLst>
                  </p:cNvPr>
                  <p:cNvSpPr/>
                  <p:nvPr/>
                </p:nvSpPr>
                <p:spPr>
                  <a:xfrm>
                    <a:off x="2260257" y="1880893"/>
                    <a:ext cx="518988" cy="52322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marL="0" marR="0" lvl="0" indent="0" algn="l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it-IT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𝑄</m:t>
                          </m:r>
                        </m:oMath>
                      </m:oMathPara>
                    </a14:m>
                    <a:endParaRPr kumimoji="0" lang="it-IT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42" name="Rettangolo 41">
                    <a:extLst>
                      <a:ext uri="{FF2B5EF4-FFF2-40B4-BE49-F238E27FC236}">
                        <a16:creationId xmlns:a16="http://schemas.microsoft.com/office/drawing/2014/main" id="{37164A4C-2C4F-46BF-8A4D-FB82C73DBC0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60257" y="1880893"/>
                    <a:ext cx="518988" cy="523220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it-IT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43" name="Parentesi graffa chiusa 42">
            <a:extLst>
              <a:ext uri="{FF2B5EF4-FFF2-40B4-BE49-F238E27FC236}">
                <a16:creationId xmlns:a16="http://schemas.microsoft.com/office/drawing/2014/main" id="{7EEF662C-A597-40EE-AD18-FB419255D60B}"/>
              </a:ext>
            </a:extLst>
          </p:cNvPr>
          <p:cNvSpPr/>
          <p:nvPr/>
        </p:nvSpPr>
        <p:spPr>
          <a:xfrm>
            <a:off x="2900840" y="790843"/>
            <a:ext cx="518988" cy="1017192"/>
          </a:xfrm>
          <a:prstGeom prst="rightBrac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4" name="Parentesi graffa chiusa 43">
            <a:extLst>
              <a:ext uri="{FF2B5EF4-FFF2-40B4-BE49-F238E27FC236}">
                <a16:creationId xmlns:a16="http://schemas.microsoft.com/office/drawing/2014/main" id="{D5F3533B-BE9F-4BFF-98C3-4F62A2B89FED}"/>
              </a:ext>
            </a:extLst>
          </p:cNvPr>
          <p:cNvSpPr/>
          <p:nvPr/>
        </p:nvSpPr>
        <p:spPr>
          <a:xfrm>
            <a:off x="2950419" y="1923479"/>
            <a:ext cx="518988" cy="101719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ttangolo 45">
                <a:extLst>
                  <a:ext uri="{FF2B5EF4-FFF2-40B4-BE49-F238E27FC236}">
                    <a16:creationId xmlns:a16="http://schemas.microsoft.com/office/drawing/2014/main" id="{136E0A6E-738E-4BB7-8FD6-18E0EE9CCE9A}"/>
                  </a:ext>
                </a:extLst>
              </p:cNvPr>
              <p:cNvSpPr/>
              <p:nvPr/>
            </p:nvSpPr>
            <p:spPr>
              <a:xfrm>
                <a:off x="3761692" y="986197"/>
                <a:ext cx="81522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it-IT" sz="2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∆</m:t>
                      </m:r>
                      <m:sSub>
                        <m:sSubPr>
                          <m:ctrlPr>
                            <a:rPr kumimoji="0" lang="it-IT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it-IT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𝑉</m:t>
                          </m:r>
                        </m:e>
                        <m:sub>
                          <m:r>
                            <a:rPr kumimoji="0" lang="it-IT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6" name="Rettangolo 45">
                <a:extLst>
                  <a:ext uri="{FF2B5EF4-FFF2-40B4-BE49-F238E27FC236}">
                    <a16:creationId xmlns:a16="http://schemas.microsoft.com/office/drawing/2014/main" id="{136E0A6E-738E-4BB7-8FD6-18E0EE9CCE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1692" y="986197"/>
                <a:ext cx="815223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ttangolo 47">
                <a:extLst>
                  <a:ext uri="{FF2B5EF4-FFF2-40B4-BE49-F238E27FC236}">
                    <a16:creationId xmlns:a16="http://schemas.microsoft.com/office/drawing/2014/main" id="{BF6E101E-6BEE-46C4-9E78-C87E0986DD3E}"/>
                  </a:ext>
                </a:extLst>
              </p:cNvPr>
              <p:cNvSpPr/>
              <p:nvPr/>
            </p:nvSpPr>
            <p:spPr>
              <a:xfrm>
                <a:off x="3757556" y="2093390"/>
                <a:ext cx="82349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it-IT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∆</m:t>
                      </m:r>
                      <m:sSub>
                        <m:sSubPr>
                          <m:ctrlPr>
                            <a:rPr kumimoji="0" lang="it-IT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it-IT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𝑉</m:t>
                          </m:r>
                        </m:e>
                        <m:sub>
                          <m:r>
                            <a:rPr kumimoji="0" lang="it-IT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8" name="Rettangolo 47">
                <a:extLst>
                  <a:ext uri="{FF2B5EF4-FFF2-40B4-BE49-F238E27FC236}">
                    <a16:creationId xmlns:a16="http://schemas.microsoft.com/office/drawing/2014/main" id="{BF6E101E-6BEE-46C4-9E78-C87E0986DD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7556" y="2093390"/>
                <a:ext cx="823494" cy="5232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Ovale 48">
            <a:extLst>
              <a:ext uri="{FF2B5EF4-FFF2-40B4-BE49-F238E27FC236}">
                <a16:creationId xmlns:a16="http://schemas.microsoft.com/office/drawing/2014/main" id="{BADF0ACD-75B6-4FB7-8E18-1697F1C310E4}"/>
              </a:ext>
            </a:extLst>
          </p:cNvPr>
          <p:cNvSpPr/>
          <p:nvPr/>
        </p:nvSpPr>
        <p:spPr>
          <a:xfrm>
            <a:off x="1994854" y="3673593"/>
            <a:ext cx="811922" cy="88201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0" name="Ovale 49">
            <a:extLst>
              <a:ext uri="{FF2B5EF4-FFF2-40B4-BE49-F238E27FC236}">
                <a16:creationId xmlns:a16="http://schemas.microsoft.com/office/drawing/2014/main" id="{0FE54477-A3AE-4AE2-AA9D-A925EA266E9F}"/>
              </a:ext>
            </a:extLst>
          </p:cNvPr>
          <p:cNvSpPr/>
          <p:nvPr/>
        </p:nvSpPr>
        <p:spPr>
          <a:xfrm>
            <a:off x="8340719" y="3680614"/>
            <a:ext cx="811922" cy="88201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5" name="Connettore 2 54">
            <a:extLst>
              <a:ext uri="{FF2B5EF4-FFF2-40B4-BE49-F238E27FC236}">
                <a16:creationId xmlns:a16="http://schemas.microsoft.com/office/drawing/2014/main" id="{95AC7EBC-3805-46F8-B9BA-F0B5E82BE81A}"/>
              </a:ext>
            </a:extLst>
          </p:cNvPr>
          <p:cNvCxnSpPr>
            <a:cxnSpLocks/>
          </p:cNvCxnSpPr>
          <p:nvPr/>
        </p:nvCxnSpPr>
        <p:spPr>
          <a:xfrm flipH="1" flipV="1">
            <a:off x="6842366" y="1472003"/>
            <a:ext cx="1" cy="585423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ttore 2 38">
            <a:extLst>
              <a:ext uri="{FF2B5EF4-FFF2-40B4-BE49-F238E27FC236}">
                <a16:creationId xmlns:a16="http://schemas.microsoft.com/office/drawing/2014/main" id="{9AA0B3F0-DD55-43FF-A38E-F23758679DD8}"/>
              </a:ext>
            </a:extLst>
          </p:cNvPr>
          <p:cNvCxnSpPr>
            <a:cxnSpLocks/>
          </p:cNvCxnSpPr>
          <p:nvPr/>
        </p:nvCxnSpPr>
        <p:spPr>
          <a:xfrm>
            <a:off x="2814511" y="5475233"/>
            <a:ext cx="94903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ttore 2 44">
            <a:extLst>
              <a:ext uri="{FF2B5EF4-FFF2-40B4-BE49-F238E27FC236}">
                <a16:creationId xmlns:a16="http://schemas.microsoft.com/office/drawing/2014/main" id="{BB23BF85-6FFF-4622-95B6-314EF996967D}"/>
              </a:ext>
            </a:extLst>
          </p:cNvPr>
          <p:cNvCxnSpPr>
            <a:cxnSpLocks/>
          </p:cNvCxnSpPr>
          <p:nvPr/>
        </p:nvCxnSpPr>
        <p:spPr>
          <a:xfrm>
            <a:off x="6578791" y="5475233"/>
            <a:ext cx="94903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CasellaDiTesto 50">
            <a:extLst>
              <a:ext uri="{FF2B5EF4-FFF2-40B4-BE49-F238E27FC236}">
                <a16:creationId xmlns:a16="http://schemas.microsoft.com/office/drawing/2014/main" id="{9DCB12A2-4E23-4673-9659-15301CA13BE3}"/>
              </a:ext>
            </a:extLst>
          </p:cNvPr>
          <p:cNvSpPr txBox="1"/>
          <p:nvPr/>
        </p:nvSpPr>
        <p:spPr>
          <a:xfrm>
            <a:off x="2120543" y="-66845"/>
            <a:ext cx="7334283" cy="52322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800" b="1" i="0" u="none" strike="noStrike" kern="1200" cap="none" spc="0" normalizeH="0" baseline="0" noProof="0" dirty="0">
                <a:ln>
                  <a:noFill/>
                </a:ln>
                <a:solidFill>
                  <a:srgbClr val="E4831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Esempio</a:t>
            </a:r>
          </a:p>
        </p:txBody>
      </p:sp>
    </p:spTree>
    <p:extLst>
      <p:ext uri="{BB962C8B-B14F-4D97-AF65-F5344CB8AC3E}">
        <p14:creationId xmlns:p14="http://schemas.microsoft.com/office/powerpoint/2010/main" val="1629400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7" grpId="0"/>
      <p:bldP spid="9" grpId="0"/>
      <p:bldP spid="11" grpId="0"/>
      <p:bldP spid="13" grpId="0" animBg="1"/>
      <p:bldP spid="43" grpId="0" animBg="1"/>
      <p:bldP spid="44" grpId="0" animBg="1"/>
      <p:bldP spid="46" grpId="0"/>
      <p:bldP spid="48" grpId="0"/>
      <p:bldP spid="49" grpId="0" animBg="1"/>
      <p:bldP spid="5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>
            <a:extLst>
              <a:ext uri="{FF2B5EF4-FFF2-40B4-BE49-F238E27FC236}">
                <a16:creationId xmlns:a16="http://schemas.microsoft.com/office/drawing/2014/main" id="{DBE3EB64-A054-4AC0-BDC5-0924A8C44420}"/>
              </a:ext>
            </a:extLst>
          </p:cNvPr>
          <p:cNvSpPr txBox="1"/>
          <p:nvPr/>
        </p:nvSpPr>
        <p:spPr>
          <a:xfrm>
            <a:off x="638175" y="636170"/>
            <a:ext cx="109156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dirty="0"/>
              <a:t>«La serie di un sistema di più condensatori è equivalente a un condensatore la cui capacità C è tale che il suo inverso è pari alla somma degli inversi delle capacità dei singoli condensatori»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1FDC01F0-4CED-4B1D-87F7-AFC9E5F70EAF}"/>
                  </a:ext>
                </a:extLst>
              </p:cNvPr>
              <p:cNvSpPr txBox="1"/>
              <p:nvPr/>
            </p:nvSpPr>
            <p:spPr>
              <a:xfrm>
                <a:off x="3494390" y="3429000"/>
                <a:ext cx="5203219" cy="1260538"/>
              </a:xfrm>
              <a:prstGeom prst="rect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it-IT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it-IT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den>
                      </m:f>
                      <m:r>
                        <a:rPr lang="it-IT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it-IT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it-IT" sz="4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4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it-IT" sz="4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it-IT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it-IT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it-IT" sz="4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4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it-IT" sz="4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it-IT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 … +</m:t>
                      </m:r>
                      <m:f>
                        <m:fPr>
                          <m:ctrlPr>
                            <a:rPr lang="it-IT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it-IT" sz="4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4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it-IT" sz="4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it-IT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1FDC01F0-4CED-4B1D-87F7-AFC9E5F70E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4390" y="3429000"/>
                <a:ext cx="5203219" cy="126053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7325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53D19D21-EF38-42AF-B14F-527493FA9375}"/>
                  </a:ext>
                </a:extLst>
              </p:cNvPr>
              <p:cNvSpPr txBox="1"/>
              <p:nvPr/>
            </p:nvSpPr>
            <p:spPr>
              <a:xfrm>
                <a:off x="4585943" y="4168609"/>
                <a:ext cx="4898841" cy="7790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lvl="0" defTabSz="45720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it-IT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kumimoji="0" lang="it-IT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0" lang="it-IT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it-IT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kumimoji="0" lang="it-IT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0" lang="it-IT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0" lang="it-IT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kumimoji="0" lang="it-IT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kumimoji="0" lang="it-IT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kumimoji="0" lang="it-IT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0" lang="it-IT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kumimoji="0" lang="it-IT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kumimoji="0" lang="it-IT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kumimoji="0" lang="it-IT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0" lang="it-IT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kumimoji="0" lang="it-IT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kumimoji="0" lang="it-IT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kumimoji="0" lang="it-IT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kumimoji="0" lang="it-IT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kumimoji="0" lang="it-IT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kumimoji="0" lang="it-IT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it-IT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kumimoji="0" lang="it-IT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den>
                      </m:f>
                      <m:r>
                        <a:rPr kumimoji="0" lang="it-IT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0" lang="it-IT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0" lang="it-IT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3</m:t>
                          </m:r>
                          <m:d>
                            <m:dPr>
                              <m:ctrlPr>
                                <a:rPr kumimoji="0" lang="it-IT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0" lang="it-IT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kumimoji="0" lang="it-IT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kumimoji="0" lang="it-IT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</m:d>
                        </m:num>
                        <m:den>
                          <m:r>
                            <a:rPr kumimoji="0" lang="it-IT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2+3+4</m:t>
                          </m:r>
                        </m:den>
                      </m:f>
                      <m:r>
                        <a:rPr kumimoji="0" lang="it-IT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kumimoji="0" lang="it-IT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kumimoji="0" lang="it-IT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</m:oMath>
                  </m:oMathPara>
                </a14:m>
                <a:endParaRPr kumimoji="0" lang="it-IT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53D19D21-EF38-42AF-B14F-527493FA93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5943" y="4168609"/>
                <a:ext cx="4898841" cy="77905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asellaDiTesto 4">
            <a:extLst>
              <a:ext uri="{FF2B5EF4-FFF2-40B4-BE49-F238E27FC236}">
                <a16:creationId xmlns:a16="http://schemas.microsoft.com/office/drawing/2014/main" id="{0FA54295-3EA6-4A20-A00A-1F7229243C55}"/>
              </a:ext>
            </a:extLst>
          </p:cNvPr>
          <p:cNvSpPr txBox="1"/>
          <p:nvPr/>
        </p:nvSpPr>
        <p:spPr>
          <a:xfrm>
            <a:off x="4585943" y="-34287"/>
            <a:ext cx="2489326" cy="52322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800" b="1" i="0" u="none" strike="noStrike" kern="1200" cap="none" spc="0" normalizeH="0" baseline="0" noProof="0" dirty="0">
                <a:ln>
                  <a:noFill/>
                </a:ln>
                <a:solidFill>
                  <a:srgbClr val="E4831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ESERCIZIO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ttangolo 7">
                <a:extLst>
                  <a:ext uri="{FF2B5EF4-FFF2-40B4-BE49-F238E27FC236}">
                    <a16:creationId xmlns:a16="http://schemas.microsoft.com/office/drawing/2014/main" id="{E8119D3A-EAB3-4834-B74D-77BF1CA96FBA}"/>
                  </a:ext>
                </a:extLst>
              </p:cNvPr>
              <p:cNvSpPr/>
              <p:nvPr/>
            </p:nvSpPr>
            <p:spPr>
              <a:xfrm>
                <a:off x="5153969" y="574501"/>
                <a:ext cx="2644570" cy="5132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it-IT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it-IT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𝐶</m:t>
                        </m:r>
                      </m:e>
                      <m:sub>
                        <m:r>
                          <a:rPr kumimoji="0" lang="it-IT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0" lang="it-IT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it-IT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it-IT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𝐶</m:t>
                        </m:r>
                      </m:e>
                      <m:sub>
                        <m:r>
                          <a:rPr kumimoji="0" lang="it-IT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3</m:t>
                        </m:r>
                      </m:sub>
                    </m:sSub>
                  </m:oMath>
                </a14:m>
                <a:r>
                  <a:rPr kumimoji="0" lang="it-IT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IN PARALLELO</a:t>
                </a:r>
              </a:p>
            </p:txBody>
          </p:sp>
        </mc:Choice>
        <mc:Fallback xmlns="">
          <p:sp>
            <p:nvSpPr>
              <p:cNvPr id="8" name="Rettangolo 7">
                <a:extLst>
                  <a:ext uri="{FF2B5EF4-FFF2-40B4-BE49-F238E27FC236}">
                    <a16:creationId xmlns:a16="http://schemas.microsoft.com/office/drawing/2014/main" id="{E8119D3A-EAB3-4834-B74D-77BF1CA96F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3969" y="574501"/>
                <a:ext cx="2644570" cy="513282"/>
              </a:xfrm>
              <a:prstGeom prst="rect">
                <a:avLst/>
              </a:prstGeom>
              <a:blipFill>
                <a:blip r:embed="rId3"/>
                <a:stretch>
                  <a:fillRect r="-1843" b="-1428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ttangolo 9">
                <a:extLst>
                  <a:ext uri="{FF2B5EF4-FFF2-40B4-BE49-F238E27FC236}">
                    <a16:creationId xmlns:a16="http://schemas.microsoft.com/office/drawing/2014/main" id="{1432EB66-939C-4E1D-96D2-3F5D4F5207BC}"/>
                  </a:ext>
                </a:extLst>
              </p:cNvPr>
              <p:cNvSpPr/>
              <p:nvPr/>
            </p:nvSpPr>
            <p:spPr>
              <a:xfrm>
                <a:off x="4498684" y="1049485"/>
                <a:ext cx="4684937" cy="5132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it-IT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it-IT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𝐶</m:t>
                        </m:r>
                      </m:e>
                      <m:sub>
                        <m:r>
                          <a:rPr kumimoji="0" lang="it-IT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</m:t>
                        </m:r>
                      </m:sub>
                    </m:sSub>
                    <m:r>
                      <a:rPr kumimoji="0" lang="it-IT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</m:oMath>
                </a14:m>
                <a:r>
                  <a:rPr kumimoji="0" lang="it-IT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IN SERIE CON IL PARALLELO DI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it-IT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it-IT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𝐶</m:t>
                        </m:r>
                      </m:e>
                      <m:sub>
                        <m:r>
                          <a:rPr kumimoji="0" lang="it-IT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0" lang="it-IT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it-IT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it-IT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𝐶</m:t>
                        </m:r>
                      </m:e>
                      <m:sub>
                        <m:r>
                          <a:rPr kumimoji="0" lang="it-IT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3</m:t>
                        </m:r>
                      </m:sub>
                    </m:sSub>
                  </m:oMath>
                </a14:m>
                <a:r>
                  <a:rPr kumimoji="0" lang="it-IT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</a:p>
            </p:txBody>
          </p:sp>
        </mc:Choice>
        <mc:Fallback xmlns="">
          <p:sp>
            <p:nvSpPr>
              <p:cNvPr id="10" name="Rettangolo 9">
                <a:extLst>
                  <a:ext uri="{FF2B5EF4-FFF2-40B4-BE49-F238E27FC236}">
                    <a16:creationId xmlns:a16="http://schemas.microsoft.com/office/drawing/2014/main" id="{1432EB66-939C-4E1D-96D2-3F5D4F5207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8684" y="1049485"/>
                <a:ext cx="4684937" cy="513282"/>
              </a:xfrm>
              <a:prstGeom prst="rect">
                <a:avLst/>
              </a:prstGeom>
              <a:blipFill>
                <a:blip r:embed="rId4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ttangolo 11">
                <a:extLst>
                  <a:ext uri="{FF2B5EF4-FFF2-40B4-BE49-F238E27FC236}">
                    <a16:creationId xmlns:a16="http://schemas.microsoft.com/office/drawing/2014/main" id="{9339D947-7659-46D7-BFBD-D8784949F203}"/>
                  </a:ext>
                </a:extLst>
              </p:cNvPr>
              <p:cNvSpPr/>
              <p:nvPr/>
            </p:nvSpPr>
            <p:spPr>
              <a:xfrm>
                <a:off x="5229931" y="1950070"/>
                <a:ext cx="2213235" cy="532390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  <p:txBody>
              <a:bodyPr wrap="non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it-IT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it-IT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𝐶</m:t>
                          </m:r>
                        </m:e>
                        <m:sub>
                          <m:r>
                            <a:rPr kumimoji="0" lang="it-IT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∥</m:t>
                          </m:r>
                        </m:sub>
                      </m:sSub>
                      <m:r>
                        <a:rPr kumimoji="0" lang="it-IT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kumimoji="0" lang="it-IT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it-IT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𝐶</m:t>
                          </m:r>
                        </m:e>
                        <m:sub>
                          <m:r>
                            <a:rPr kumimoji="0" lang="it-IT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</m:sSub>
                      <m:r>
                        <a:rPr kumimoji="0" lang="it-IT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sSub>
                        <m:sSubPr>
                          <m:ctrlPr>
                            <a:rPr kumimoji="0" lang="it-IT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it-IT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𝐶</m:t>
                          </m:r>
                        </m:e>
                        <m:sub>
                          <m:r>
                            <a:rPr kumimoji="0" lang="it-IT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2" name="Rettangolo 11">
                <a:extLst>
                  <a:ext uri="{FF2B5EF4-FFF2-40B4-BE49-F238E27FC236}">
                    <a16:creationId xmlns:a16="http://schemas.microsoft.com/office/drawing/2014/main" id="{9339D947-7659-46D7-BFBD-D8784949F2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9931" y="1950070"/>
                <a:ext cx="2213235" cy="53239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ttangolo 13">
                <a:extLst>
                  <a:ext uri="{FF2B5EF4-FFF2-40B4-BE49-F238E27FC236}">
                    <a16:creationId xmlns:a16="http://schemas.microsoft.com/office/drawing/2014/main" id="{D264A965-F6C6-413A-BAC0-94948C85207E}"/>
                  </a:ext>
                </a:extLst>
              </p:cNvPr>
              <p:cNvSpPr/>
              <p:nvPr/>
            </p:nvSpPr>
            <p:spPr>
              <a:xfrm>
                <a:off x="5096716" y="2869764"/>
                <a:ext cx="3854773" cy="8686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it-IT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it-IT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num>
                        <m:den>
                          <m:r>
                            <a:rPr kumimoji="0" lang="it-IT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𝐶</m:t>
                          </m:r>
                        </m:den>
                      </m:f>
                      <m:r>
                        <a:rPr kumimoji="0" lang="it-IT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it-IT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it-IT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kumimoji="0" lang="it-IT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it-IT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𝐶</m:t>
                              </m:r>
                            </m:e>
                            <m:sub>
                              <m:r>
                                <a:rPr kumimoji="0" lang="it-IT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kumimoji="0" lang="it-IT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+</m:t>
                      </m:r>
                      <m:f>
                        <m:fPr>
                          <m:ctrlPr>
                            <a:rPr kumimoji="0" lang="it-IT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it-IT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kumimoji="0" lang="it-IT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it-IT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𝐶</m:t>
                              </m:r>
                            </m:e>
                            <m:sub>
                              <m:r>
                                <a:rPr kumimoji="0" lang="it-IT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∥</m:t>
                              </m:r>
                            </m:sub>
                          </m:sSub>
                        </m:den>
                      </m:f>
                      <m:r>
                        <a:rPr kumimoji="0" lang="it-IT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it-IT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it-IT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kumimoji="0" lang="it-IT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it-IT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𝐶</m:t>
                              </m:r>
                            </m:e>
                            <m:sub>
                              <m:r>
                                <a:rPr kumimoji="0" lang="it-IT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kumimoji="0" lang="it-IT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+</m:t>
                      </m:r>
                      <m:f>
                        <m:fPr>
                          <m:ctrlPr>
                            <a:rPr kumimoji="0" lang="it-IT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it-IT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kumimoji="0" lang="it-IT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it-IT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𝐶</m:t>
                              </m:r>
                            </m:e>
                            <m:sub>
                              <m:r>
                                <a:rPr kumimoji="0" lang="it-IT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b>
                          </m:sSub>
                          <m:r>
                            <a:rPr kumimoji="0" lang="it-IT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+</m:t>
                          </m:r>
                          <m:sSub>
                            <m:sSubPr>
                              <m:ctrlPr>
                                <a:rPr kumimoji="0" lang="it-IT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it-IT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𝐶</m:t>
                              </m:r>
                            </m:e>
                            <m:sub>
                              <m:r>
                                <a:rPr kumimoji="0" lang="it-IT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3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kumimoji="0" lang="it-IT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cs typeface="+mn-cs"/>
                </a:endParaRPr>
              </a:p>
            </p:txBody>
          </p:sp>
        </mc:Choice>
        <mc:Fallback xmlns="">
          <p:sp>
            <p:nvSpPr>
              <p:cNvPr id="14" name="Rettangolo 13">
                <a:extLst>
                  <a:ext uri="{FF2B5EF4-FFF2-40B4-BE49-F238E27FC236}">
                    <a16:creationId xmlns:a16="http://schemas.microsoft.com/office/drawing/2014/main" id="{D264A965-F6C6-413A-BAC0-94948C8520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6716" y="2869764"/>
                <a:ext cx="3854773" cy="86863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ttangolo 15">
                <a:extLst>
                  <a:ext uri="{FF2B5EF4-FFF2-40B4-BE49-F238E27FC236}">
                    <a16:creationId xmlns:a16="http://schemas.microsoft.com/office/drawing/2014/main" id="{E3EFFDD4-D763-4965-80AC-54AD6D6C2570}"/>
                  </a:ext>
                </a:extLst>
              </p:cNvPr>
              <p:cNvSpPr/>
              <p:nvPr/>
            </p:nvSpPr>
            <p:spPr>
              <a:xfrm>
                <a:off x="3152250" y="5702340"/>
                <a:ext cx="3303593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it-IT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∆</m:t>
                      </m:r>
                      <m:r>
                        <a:rPr kumimoji="0" lang="it-IT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𝑉</m:t>
                      </m:r>
                      <m:r>
                        <a:rPr kumimoji="0" lang="it-IT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kumimoji="0" lang="it-IT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it-IT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𝑉</m:t>
                          </m:r>
                        </m:e>
                        <m:sub>
                          <m:r>
                            <a:rPr kumimoji="0" lang="it-IT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𝐴</m:t>
                          </m:r>
                        </m:sub>
                      </m:sSub>
                      <m:r>
                        <a:rPr kumimoji="0" lang="it-IT" sz="2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−</m:t>
                      </m:r>
                      <m:sSub>
                        <m:sSubPr>
                          <m:ctrlPr>
                            <a:rPr kumimoji="0" lang="it-IT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it-IT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𝑉</m:t>
                          </m:r>
                        </m:e>
                        <m:sub>
                          <m:r>
                            <a:rPr kumimoji="0" lang="it-IT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𝐵</m:t>
                          </m:r>
                        </m:sub>
                      </m:sSub>
                      <m:r>
                        <a:rPr kumimoji="0" lang="it-IT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=100</m:t>
                      </m:r>
                      <m:r>
                        <a:rPr kumimoji="0" lang="it-IT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𝑉</m:t>
                      </m:r>
                    </m:oMath>
                  </m:oMathPara>
                </a14:m>
                <a:endParaRPr kumimoji="0" lang="it-IT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cs typeface="+mn-cs"/>
                </a:endParaRPr>
              </a:p>
            </p:txBody>
          </p:sp>
        </mc:Choice>
        <mc:Fallback xmlns="">
          <p:sp>
            <p:nvSpPr>
              <p:cNvPr id="16" name="Rettangolo 15">
                <a:extLst>
                  <a:ext uri="{FF2B5EF4-FFF2-40B4-BE49-F238E27FC236}">
                    <a16:creationId xmlns:a16="http://schemas.microsoft.com/office/drawing/2014/main" id="{E3EFFDD4-D763-4965-80AC-54AD6D6C25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2250" y="5702340"/>
                <a:ext cx="3303593" cy="461665"/>
              </a:xfrm>
              <a:prstGeom prst="rect">
                <a:avLst/>
              </a:prstGeom>
              <a:blipFill>
                <a:blip r:embed="rId7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ttangolo 16">
                <a:extLst>
                  <a:ext uri="{FF2B5EF4-FFF2-40B4-BE49-F238E27FC236}">
                    <a16:creationId xmlns:a16="http://schemas.microsoft.com/office/drawing/2014/main" id="{0969343C-C5CA-4145-964E-6FBD69CF3EAB}"/>
                  </a:ext>
                </a:extLst>
              </p:cNvPr>
              <p:cNvSpPr/>
              <p:nvPr/>
            </p:nvSpPr>
            <p:spPr>
              <a:xfrm>
                <a:off x="6771491" y="5668733"/>
                <a:ext cx="149342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it-IT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it-IT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𝐶</m:t>
                          </m:r>
                        </m:e>
                        <m:sub>
                          <m:r>
                            <a:rPr kumimoji="0" lang="it-IT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</m:sSub>
                      <m:r>
                        <a:rPr kumimoji="0" lang="it-IT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=3</m:t>
                      </m:r>
                      <m:r>
                        <a:rPr kumimoji="0" lang="it-IT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𝜇</m:t>
                      </m:r>
                      <m:r>
                        <a:rPr kumimoji="0" lang="it-IT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𝐹</m:t>
                      </m:r>
                    </m:oMath>
                  </m:oMathPara>
                </a14:m>
                <a:endParaRPr kumimoji="0" lang="it-IT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cs typeface="+mn-cs"/>
                </a:endParaRPr>
              </a:p>
            </p:txBody>
          </p:sp>
        </mc:Choice>
        <mc:Fallback xmlns="">
          <p:sp>
            <p:nvSpPr>
              <p:cNvPr id="17" name="Rettangolo 16">
                <a:extLst>
                  <a:ext uri="{FF2B5EF4-FFF2-40B4-BE49-F238E27FC236}">
                    <a16:creationId xmlns:a16="http://schemas.microsoft.com/office/drawing/2014/main" id="{0969343C-C5CA-4145-964E-6FBD69CF3E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1491" y="5668733"/>
                <a:ext cx="1493422" cy="461665"/>
              </a:xfrm>
              <a:prstGeom prst="rect">
                <a:avLst/>
              </a:prstGeom>
              <a:blipFill>
                <a:blip r:embed="rId8"/>
                <a:stretch>
                  <a:fillRect b="-1447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ttangolo 17">
                <a:extLst>
                  <a:ext uri="{FF2B5EF4-FFF2-40B4-BE49-F238E27FC236}">
                    <a16:creationId xmlns:a16="http://schemas.microsoft.com/office/drawing/2014/main" id="{F1C93260-0C1D-4561-9B44-93991D01CE78}"/>
                  </a:ext>
                </a:extLst>
              </p:cNvPr>
              <p:cNvSpPr/>
              <p:nvPr/>
            </p:nvSpPr>
            <p:spPr>
              <a:xfrm>
                <a:off x="8559817" y="5656708"/>
                <a:ext cx="150053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it-IT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it-IT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𝐶</m:t>
                          </m:r>
                        </m:e>
                        <m:sub>
                          <m:r>
                            <a:rPr kumimoji="0" lang="it-IT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b>
                      </m:sSub>
                      <m:r>
                        <a:rPr kumimoji="0" lang="it-IT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=2</m:t>
                      </m:r>
                      <m:r>
                        <a:rPr kumimoji="0" lang="it-IT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𝜇</m:t>
                      </m:r>
                      <m:r>
                        <a:rPr kumimoji="0" lang="it-IT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𝐹</m:t>
                      </m:r>
                    </m:oMath>
                  </m:oMathPara>
                </a14:m>
                <a:endParaRPr kumimoji="0" lang="it-IT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cs typeface="+mn-cs"/>
                </a:endParaRPr>
              </a:p>
            </p:txBody>
          </p:sp>
        </mc:Choice>
        <mc:Fallback xmlns="">
          <p:sp>
            <p:nvSpPr>
              <p:cNvPr id="18" name="Rettangolo 17">
                <a:extLst>
                  <a:ext uri="{FF2B5EF4-FFF2-40B4-BE49-F238E27FC236}">
                    <a16:creationId xmlns:a16="http://schemas.microsoft.com/office/drawing/2014/main" id="{F1C93260-0C1D-4561-9B44-93991D01CE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9817" y="5656708"/>
                <a:ext cx="1500539" cy="461665"/>
              </a:xfrm>
              <a:prstGeom prst="rect">
                <a:avLst/>
              </a:prstGeom>
              <a:blipFill>
                <a:blip r:embed="rId9"/>
                <a:stretch>
                  <a:fillRect b="-1447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ttangolo 18">
                <a:extLst>
                  <a:ext uri="{FF2B5EF4-FFF2-40B4-BE49-F238E27FC236}">
                    <a16:creationId xmlns:a16="http://schemas.microsoft.com/office/drawing/2014/main" id="{36C5278C-1E8C-4066-807A-C101DBA0BAE9}"/>
                  </a:ext>
                </a:extLst>
              </p:cNvPr>
              <p:cNvSpPr/>
              <p:nvPr/>
            </p:nvSpPr>
            <p:spPr>
              <a:xfrm>
                <a:off x="10027038" y="5668733"/>
                <a:ext cx="150053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it-IT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it-IT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𝐶</m:t>
                          </m:r>
                        </m:e>
                        <m:sub>
                          <m:r>
                            <a:rPr kumimoji="0" lang="it-IT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3</m:t>
                          </m:r>
                        </m:sub>
                      </m:sSub>
                      <m:r>
                        <a:rPr kumimoji="0" lang="it-IT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=4</m:t>
                      </m:r>
                      <m:r>
                        <a:rPr kumimoji="0" lang="it-IT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𝜇</m:t>
                      </m:r>
                      <m:r>
                        <a:rPr kumimoji="0" lang="it-IT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𝐹</m:t>
                      </m:r>
                    </m:oMath>
                  </m:oMathPara>
                </a14:m>
                <a:endParaRPr kumimoji="0" lang="it-IT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cs typeface="+mn-cs"/>
                </a:endParaRPr>
              </a:p>
            </p:txBody>
          </p:sp>
        </mc:Choice>
        <mc:Fallback xmlns="">
          <p:sp>
            <p:nvSpPr>
              <p:cNvPr id="19" name="Rettangolo 18">
                <a:extLst>
                  <a:ext uri="{FF2B5EF4-FFF2-40B4-BE49-F238E27FC236}">
                    <a16:creationId xmlns:a16="http://schemas.microsoft.com/office/drawing/2014/main" id="{36C5278C-1E8C-4066-807A-C101DBA0BAE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27038" y="5668733"/>
                <a:ext cx="1500539" cy="461665"/>
              </a:xfrm>
              <a:prstGeom prst="rect">
                <a:avLst/>
              </a:prstGeom>
              <a:blipFill>
                <a:blip r:embed="rId10"/>
                <a:stretch>
                  <a:fillRect b="-1447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Parentesi graffa chiusa 70">
            <a:extLst>
              <a:ext uri="{FF2B5EF4-FFF2-40B4-BE49-F238E27FC236}">
                <a16:creationId xmlns:a16="http://schemas.microsoft.com/office/drawing/2014/main" id="{42C55726-6BD7-44CD-B941-260F2CDB7313}"/>
              </a:ext>
            </a:extLst>
          </p:cNvPr>
          <p:cNvSpPr/>
          <p:nvPr/>
        </p:nvSpPr>
        <p:spPr>
          <a:xfrm>
            <a:off x="3272338" y="1497182"/>
            <a:ext cx="630096" cy="1533239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73" name="Connettore 2 72">
            <a:extLst>
              <a:ext uri="{FF2B5EF4-FFF2-40B4-BE49-F238E27FC236}">
                <a16:creationId xmlns:a16="http://schemas.microsoft.com/office/drawing/2014/main" id="{8DD60B08-7ABA-4DB9-AAD2-88C29A5AF3D5}"/>
              </a:ext>
            </a:extLst>
          </p:cNvPr>
          <p:cNvCxnSpPr>
            <a:cxnSpLocks/>
          </p:cNvCxnSpPr>
          <p:nvPr/>
        </p:nvCxnSpPr>
        <p:spPr>
          <a:xfrm flipV="1">
            <a:off x="4077163" y="2232331"/>
            <a:ext cx="1019553" cy="31470"/>
          </a:xfrm>
          <a:prstGeom prst="straightConnector1">
            <a:avLst/>
          </a:prstGeom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11" name="Gruppo 10">
            <a:extLst>
              <a:ext uri="{FF2B5EF4-FFF2-40B4-BE49-F238E27FC236}">
                <a16:creationId xmlns:a16="http://schemas.microsoft.com/office/drawing/2014/main" id="{08EB916B-A627-4BA8-87B2-EBBD40B3FF48}"/>
              </a:ext>
            </a:extLst>
          </p:cNvPr>
          <p:cNvGrpSpPr/>
          <p:nvPr/>
        </p:nvGrpSpPr>
        <p:grpSpPr>
          <a:xfrm>
            <a:off x="264391" y="-35682"/>
            <a:ext cx="3564817" cy="3744424"/>
            <a:chOff x="264391" y="-35682"/>
            <a:chExt cx="3564817" cy="3744424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2" name="Rettangolo 41">
                  <a:extLst>
                    <a:ext uri="{FF2B5EF4-FFF2-40B4-BE49-F238E27FC236}">
                      <a16:creationId xmlns:a16="http://schemas.microsoft.com/office/drawing/2014/main" id="{A5D88A93-5564-4ECA-901C-CADBCF27688C}"/>
                    </a:ext>
                  </a:extLst>
                </p:cNvPr>
                <p:cNvSpPr/>
                <p:nvPr/>
              </p:nvSpPr>
              <p:spPr>
                <a:xfrm>
                  <a:off x="2944294" y="2001498"/>
                  <a:ext cx="523340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it-IT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it-IT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𝐶</m:t>
                            </m:r>
                          </m:e>
                          <m:sub>
                            <m:r>
                              <a:rPr kumimoji="0" lang="it-IT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kumimoji="0" lang="it-IT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mc:Choice>
          <mc:Fallback>
            <p:sp>
              <p:nvSpPr>
                <p:cNvPr id="42" name="Rettangolo 41">
                  <a:extLst>
                    <a:ext uri="{FF2B5EF4-FFF2-40B4-BE49-F238E27FC236}">
                      <a16:creationId xmlns:a16="http://schemas.microsoft.com/office/drawing/2014/main" id="{A5D88A93-5564-4ECA-901C-CADBCF27688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44294" y="2001498"/>
                  <a:ext cx="523340" cy="461665"/>
                </a:xfrm>
                <a:prstGeom prst="rect">
                  <a:avLst/>
                </a:prstGeom>
                <a:blipFill>
                  <a:blip r:embed="rId11"/>
                  <a:stretch>
                    <a:fillRect b="-1316"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7" name="Rettangolo 46">
                  <a:extLst>
                    <a:ext uri="{FF2B5EF4-FFF2-40B4-BE49-F238E27FC236}">
                      <a16:creationId xmlns:a16="http://schemas.microsoft.com/office/drawing/2014/main" id="{74C1DB07-5449-4823-842F-66A7CB09EBD0}"/>
                    </a:ext>
                  </a:extLst>
                </p:cNvPr>
                <p:cNvSpPr/>
                <p:nvPr/>
              </p:nvSpPr>
              <p:spPr>
                <a:xfrm>
                  <a:off x="2557407" y="2702960"/>
                  <a:ext cx="824072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it-IT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it-IT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−</m:t>
                            </m:r>
                            <m:r>
                              <a:rPr kumimoji="0" lang="it-IT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𝑄</m:t>
                            </m:r>
                          </m:e>
                          <m:sub>
                            <m:r>
                              <a:rPr kumimoji="0" lang="it-IT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kumimoji="0" lang="it-IT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mc:Choice>
          <mc:Fallback>
            <p:sp>
              <p:nvSpPr>
                <p:cNvPr id="47" name="Rettangolo 46">
                  <a:extLst>
                    <a:ext uri="{FF2B5EF4-FFF2-40B4-BE49-F238E27FC236}">
                      <a16:creationId xmlns:a16="http://schemas.microsoft.com/office/drawing/2014/main" id="{74C1DB07-5449-4823-842F-66A7CB09EBD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7407" y="2702960"/>
                  <a:ext cx="824072" cy="461665"/>
                </a:xfrm>
                <a:prstGeom prst="rect">
                  <a:avLst/>
                </a:prstGeom>
                <a:blipFill>
                  <a:blip r:embed="rId12"/>
                  <a:stretch>
                    <a:fillRect b="-13158"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7" name="Gruppo 6">
              <a:extLst>
                <a:ext uri="{FF2B5EF4-FFF2-40B4-BE49-F238E27FC236}">
                  <a16:creationId xmlns:a16="http://schemas.microsoft.com/office/drawing/2014/main" id="{24F56B1F-31C3-4B54-8245-791F4131C50A}"/>
                </a:ext>
              </a:extLst>
            </p:cNvPr>
            <p:cNvGrpSpPr/>
            <p:nvPr/>
          </p:nvGrpSpPr>
          <p:grpSpPr>
            <a:xfrm>
              <a:off x="264391" y="-35682"/>
              <a:ext cx="3564817" cy="3744424"/>
              <a:chOff x="264391" y="-35682"/>
              <a:chExt cx="3564817" cy="3744424"/>
            </a:xfrm>
          </p:grpSpPr>
          <p:cxnSp>
            <p:nvCxnSpPr>
              <p:cNvPr id="20" name="Connettore diritto 19">
                <a:extLst>
                  <a:ext uri="{FF2B5EF4-FFF2-40B4-BE49-F238E27FC236}">
                    <a16:creationId xmlns:a16="http://schemas.microsoft.com/office/drawing/2014/main" id="{836B444F-F704-47BF-A57D-5D564073EB9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32107" y="481560"/>
                <a:ext cx="0" cy="387482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1" name="Ovale 20">
                <a:extLst>
                  <a:ext uri="{FF2B5EF4-FFF2-40B4-BE49-F238E27FC236}">
                    <a16:creationId xmlns:a16="http://schemas.microsoft.com/office/drawing/2014/main" id="{DF613D79-915C-4416-96A9-1DCF9EEAD49A}"/>
                  </a:ext>
                </a:extLst>
              </p:cNvPr>
              <p:cNvSpPr/>
              <p:nvPr/>
            </p:nvSpPr>
            <p:spPr>
              <a:xfrm>
                <a:off x="1879464" y="396892"/>
                <a:ext cx="105286" cy="125865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22" name="Connettore diritto 21">
                <a:extLst>
                  <a:ext uri="{FF2B5EF4-FFF2-40B4-BE49-F238E27FC236}">
                    <a16:creationId xmlns:a16="http://schemas.microsoft.com/office/drawing/2014/main" id="{FBDCB5F4-F161-448D-BEE0-F9314571AE0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25695" y="1163635"/>
                <a:ext cx="0" cy="265636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3" name="Ovale 22">
                <a:extLst>
                  <a:ext uri="{FF2B5EF4-FFF2-40B4-BE49-F238E27FC236}">
                    <a16:creationId xmlns:a16="http://schemas.microsoft.com/office/drawing/2014/main" id="{6DA18BDD-FD20-44EA-A15E-BA1F5A001797}"/>
                  </a:ext>
                </a:extLst>
              </p:cNvPr>
              <p:cNvSpPr/>
              <p:nvPr/>
            </p:nvSpPr>
            <p:spPr>
              <a:xfrm>
                <a:off x="1873051" y="1429270"/>
                <a:ext cx="105286" cy="125865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24" name="Connettore diritto 23">
                <a:extLst>
                  <a:ext uri="{FF2B5EF4-FFF2-40B4-BE49-F238E27FC236}">
                    <a16:creationId xmlns:a16="http://schemas.microsoft.com/office/drawing/2014/main" id="{BF800144-7A47-4E44-836B-909ADD5AD84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15730" y="887362"/>
                <a:ext cx="725214" cy="8764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" name="Connettore diritto 24">
                <a:extLst>
                  <a:ext uri="{FF2B5EF4-FFF2-40B4-BE49-F238E27FC236}">
                    <a16:creationId xmlns:a16="http://schemas.microsoft.com/office/drawing/2014/main" id="{82FF27AF-C859-4663-96A1-4C29D80DFFC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09318" y="1147256"/>
                <a:ext cx="725214" cy="8764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" name="Connettore diritto 25">
                <a:extLst>
                  <a:ext uri="{FF2B5EF4-FFF2-40B4-BE49-F238E27FC236}">
                    <a16:creationId xmlns:a16="http://schemas.microsoft.com/office/drawing/2014/main" id="{1C65A643-414D-4461-A9DA-0784A4FB9AD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322577" y="1568393"/>
                <a:ext cx="0" cy="555116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" name="Connettore diritto 26">
                <a:extLst>
                  <a:ext uri="{FF2B5EF4-FFF2-40B4-BE49-F238E27FC236}">
                    <a16:creationId xmlns:a16="http://schemas.microsoft.com/office/drawing/2014/main" id="{2D4EEB22-1089-492F-BB7E-78D455CBF84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60100" y="1555135"/>
                <a:ext cx="0" cy="552061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" name="Connettore diritto 27">
                <a:extLst>
                  <a:ext uri="{FF2B5EF4-FFF2-40B4-BE49-F238E27FC236}">
                    <a16:creationId xmlns:a16="http://schemas.microsoft.com/office/drawing/2014/main" id="{CE6C4476-D10C-4915-9601-1DFDA644B1C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304114" y="2370696"/>
                <a:ext cx="0" cy="552061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" name="Connettore diritto 28">
                <a:extLst>
                  <a:ext uri="{FF2B5EF4-FFF2-40B4-BE49-F238E27FC236}">
                    <a16:creationId xmlns:a16="http://schemas.microsoft.com/office/drawing/2014/main" id="{4E5EC0EC-447A-49C9-9B5D-A42B123039A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60101" y="2370696"/>
                <a:ext cx="0" cy="552061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" name="Connettore diritto 29">
                <a:extLst>
                  <a:ext uri="{FF2B5EF4-FFF2-40B4-BE49-F238E27FC236}">
                    <a16:creationId xmlns:a16="http://schemas.microsoft.com/office/drawing/2014/main" id="{96C7421D-FB1A-42B7-8994-9E2C05225D2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22577" y="1568393"/>
                <a:ext cx="1255987" cy="1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" name="Connettore diritto 30">
                <a:extLst>
                  <a:ext uri="{FF2B5EF4-FFF2-40B4-BE49-F238E27FC236}">
                    <a16:creationId xmlns:a16="http://schemas.microsoft.com/office/drawing/2014/main" id="{30C1D332-4294-4857-83AD-D2E37B5221D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04113" y="2909498"/>
                <a:ext cx="1255987" cy="1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" name="Connettore diritto 31">
                <a:extLst>
                  <a:ext uri="{FF2B5EF4-FFF2-40B4-BE49-F238E27FC236}">
                    <a16:creationId xmlns:a16="http://schemas.microsoft.com/office/drawing/2014/main" id="{8BB24D91-EE5C-4971-A150-D29C674A93C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197493" y="2114745"/>
                <a:ext cx="725214" cy="8764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" name="Connettore diritto 32">
                <a:extLst>
                  <a:ext uri="{FF2B5EF4-FFF2-40B4-BE49-F238E27FC236}">
                    <a16:creationId xmlns:a16="http://schemas.microsoft.com/office/drawing/2014/main" id="{7F99BA92-FA53-4CC9-B938-365DAA034C2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215957" y="2338069"/>
                <a:ext cx="725214" cy="8764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Connettore diritto 33">
                <a:extLst>
                  <a:ext uri="{FF2B5EF4-FFF2-40B4-BE49-F238E27FC236}">
                    <a16:creationId xmlns:a16="http://schemas.microsoft.com/office/drawing/2014/main" id="{184E8C3B-2250-459E-A553-6F3A770F7CC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32106" y="2922757"/>
                <a:ext cx="0" cy="482378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5" name="Ovale 34">
                <a:extLst>
                  <a:ext uri="{FF2B5EF4-FFF2-40B4-BE49-F238E27FC236}">
                    <a16:creationId xmlns:a16="http://schemas.microsoft.com/office/drawing/2014/main" id="{D3630A9B-B3BE-49E8-9474-33DDD1266996}"/>
                  </a:ext>
                </a:extLst>
              </p:cNvPr>
              <p:cNvSpPr/>
              <p:nvPr/>
            </p:nvSpPr>
            <p:spPr>
              <a:xfrm>
                <a:off x="1866639" y="3322436"/>
                <a:ext cx="105286" cy="125865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36" name="Connettore diritto 35">
                <a:extLst>
                  <a:ext uri="{FF2B5EF4-FFF2-40B4-BE49-F238E27FC236}">
                    <a16:creationId xmlns:a16="http://schemas.microsoft.com/office/drawing/2014/main" id="{64838C5C-1E9A-408B-8AA6-DBF5E83F546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59970" y="2128085"/>
                <a:ext cx="725214" cy="8764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8" name="Connettore diritto 37">
                <a:extLst>
                  <a:ext uri="{FF2B5EF4-FFF2-40B4-BE49-F238E27FC236}">
                    <a16:creationId xmlns:a16="http://schemas.microsoft.com/office/drawing/2014/main" id="{DE3D4B65-9BB0-4405-872D-E6ED206DDEF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41912" y="2307048"/>
                <a:ext cx="725214" cy="8764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9" name="Rettangolo 38">
                <a:extLst>
                  <a:ext uri="{FF2B5EF4-FFF2-40B4-BE49-F238E27FC236}">
                    <a16:creationId xmlns:a16="http://schemas.microsoft.com/office/drawing/2014/main" id="{A9F9D35D-A309-4004-8DDC-0259B78C768A}"/>
                  </a:ext>
                </a:extLst>
              </p:cNvPr>
              <p:cNvSpPr/>
              <p:nvPr/>
            </p:nvSpPr>
            <p:spPr>
              <a:xfrm>
                <a:off x="1754042" y="-35682"/>
                <a:ext cx="39305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28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A</a:t>
                </a:r>
              </a:p>
            </p:txBody>
          </p:sp>
          <p:sp>
            <p:nvSpPr>
              <p:cNvPr id="40" name="Rettangolo 39">
                <a:extLst>
                  <a:ext uri="{FF2B5EF4-FFF2-40B4-BE49-F238E27FC236}">
                    <a16:creationId xmlns:a16="http://schemas.microsoft.com/office/drawing/2014/main" id="{E38F442F-46B8-47B3-B4E4-2CC3286C834D}"/>
                  </a:ext>
                </a:extLst>
              </p:cNvPr>
              <p:cNvSpPr/>
              <p:nvPr/>
            </p:nvSpPr>
            <p:spPr>
              <a:xfrm>
                <a:off x="1921716" y="3185522"/>
                <a:ext cx="38023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28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B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Rettangolo 40">
                    <a:extLst>
                      <a:ext uri="{FF2B5EF4-FFF2-40B4-BE49-F238E27FC236}">
                        <a16:creationId xmlns:a16="http://schemas.microsoft.com/office/drawing/2014/main" id="{D271B03C-22DA-44AA-A84A-14ACF84D4E7D}"/>
                      </a:ext>
                    </a:extLst>
                  </p:cNvPr>
                  <p:cNvSpPr/>
                  <p:nvPr/>
                </p:nvSpPr>
                <p:spPr>
                  <a:xfrm>
                    <a:off x="322594" y="1961736"/>
                    <a:ext cx="562526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marL="0" marR="0" lvl="0" indent="0" algn="l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0" lang="it-IT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it-IT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𝐶</m:t>
                              </m:r>
                            </m:e>
                            <m:sub>
                              <m:r>
                                <a:rPr kumimoji="0" lang="it-IT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kumimoji="0" lang="it-IT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41" name="Rettangolo 40">
                    <a:extLst>
                      <a:ext uri="{FF2B5EF4-FFF2-40B4-BE49-F238E27FC236}">
                        <a16:creationId xmlns:a16="http://schemas.microsoft.com/office/drawing/2014/main" id="{D271B03C-22DA-44AA-A84A-14ACF84D4E7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22594" y="1961736"/>
                    <a:ext cx="562526" cy="461665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it-IT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5" name="Rettangolo 44">
                    <a:extLst>
                      <a:ext uri="{FF2B5EF4-FFF2-40B4-BE49-F238E27FC236}">
                        <a16:creationId xmlns:a16="http://schemas.microsoft.com/office/drawing/2014/main" id="{8564BF7D-0495-4263-9A6B-7D9FAEC8648B}"/>
                      </a:ext>
                    </a:extLst>
                  </p:cNvPr>
                  <p:cNvSpPr/>
                  <p:nvPr/>
                </p:nvSpPr>
                <p:spPr>
                  <a:xfrm>
                    <a:off x="264391" y="2559083"/>
                    <a:ext cx="824072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marL="0" marR="0" lvl="0" indent="0" algn="l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0" lang="it-IT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it-IT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−</m:t>
                              </m:r>
                              <m:r>
                                <a:rPr kumimoji="0" lang="it-IT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𝑄</m:t>
                              </m:r>
                            </m:e>
                            <m:sub>
                              <m:r>
                                <a:rPr kumimoji="0" lang="it-IT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kumimoji="0" lang="it-IT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45" name="Rettangolo 44">
                    <a:extLst>
                      <a:ext uri="{FF2B5EF4-FFF2-40B4-BE49-F238E27FC236}">
                        <a16:creationId xmlns:a16="http://schemas.microsoft.com/office/drawing/2014/main" id="{8564BF7D-0495-4263-9A6B-7D9FAEC8648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64391" y="2559083"/>
                    <a:ext cx="824072" cy="461665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 b="-11842"/>
                    </a:stretch>
                  </a:blipFill>
                </p:spPr>
                <p:txBody>
                  <a:bodyPr/>
                  <a:lstStyle/>
                  <a:p>
                    <a:r>
                      <a:rPr lang="it-IT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6" name="Rettangolo 45">
                    <a:extLst>
                      <a:ext uri="{FF2B5EF4-FFF2-40B4-BE49-F238E27FC236}">
                        <a16:creationId xmlns:a16="http://schemas.microsoft.com/office/drawing/2014/main" id="{A6EEFABC-8985-4456-8277-F5F19ACE7C22}"/>
                      </a:ext>
                    </a:extLst>
                  </p:cNvPr>
                  <p:cNvSpPr/>
                  <p:nvPr/>
                </p:nvSpPr>
                <p:spPr>
                  <a:xfrm>
                    <a:off x="604473" y="1364389"/>
                    <a:ext cx="594843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marL="0" marR="0" lvl="0" indent="0" algn="l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0" lang="it-IT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it-IT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𝑄</m:t>
                              </m:r>
                            </m:e>
                            <m:sub>
                              <m:r>
                                <a:rPr kumimoji="0" lang="it-IT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kumimoji="0" lang="it-IT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46" name="Rettangolo 45">
                    <a:extLst>
                      <a:ext uri="{FF2B5EF4-FFF2-40B4-BE49-F238E27FC236}">
                        <a16:creationId xmlns:a16="http://schemas.microsoft.com/office/drawing/2014/main" id="{A6EEFABC-8985-4456-8277-F5F19ACE7C22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04473" y="1364389"/>
                    <a:ext cx="594843" cy="461665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 l="-1020" b="-11842"/>
                    </a:stretch>
                  </a:blipFill>
                </p:spPr>
                <p:txBody>
                  <a:bodyPr/>
                  <a:lstStyle/>
                  <a:p>
                    <a:r>
                      <a:rPr lang="it-IT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8" name="Rettangolo 47">
                    <a:extLst>
                      <a:ext uri="{FF2B5EF4-FFF2-40B4-BE49-F238E27FC236}">
                        <a16:creationId xmlns:a16="http://schemas.microsoft.com/office/drawing/2014/main" id="{6A1AB4BE-D2B9-4A57-BF19-F47A002FDBC4}"/>
                      </a:ext>
                    </a:extLst>
                  </p:cNvPr>
                  <p:cNvSpPr/>
                  <p:nvPr/>
                </p:nvSpPr>
                <p:spPr>
                  <a:xfrm>
                    <a:off x="2594243" y="1364389"/>
                    <a:ext cx="594843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marL="0" marR="0" lvl="0" indent="0" algn="l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0" lang="it-IT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it-IT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𝑄</m:t>
                              </m:r>
                            </m:e>
                            <m:sub>
                              <m:r>
                                <a:rPr kumimoji="0" lang="it-IT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kumimoji="0" lang="it-IT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48" name="Rettangolo 47">
                    <a:extLst>
                      <a:ext uri="{FF2B5EF4-FFF2-40B4-BE49-F238E27FC236}">
                        <a16:creationId xmlns:a16="http://schemas.microsoft.com/office/drawing/2014/main" id="{6A1AB4BE-D2B9-4A57-BF19-F47A002FDBC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94243" y="1364389"/>
                    <a:ext cx="594843" cy="461665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 l="-1031" b="-11842"/>
                    </a:stretch>
                  </a:blipFill>
                </p:spPr>
                <p:txBody>
                  <a:bodyPr/>
                  <a:lstStyle/>
                  <a:p>
                    <a:r>
                      <a:rPr lang="it-IT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9" name="Rettangolo 48">
                    <a:extLst>
                      <a:ext uri="{FF2B5EF4-FFF2-40B4-BE49-F238E27FC236}">
                        <a16:creationId xmlns:a16="http://schemas.microsoft.com/office/drawing/2014/main" id="{D7324883-AFC6-47FC-AC23-E4DC4219F6CD}"/>
                      </a:ext>
                    </a:extLst>
                  </p:cNvPr>
                  <p:cNvSpPr/>
                  <p:nvPr/>
                </p:nvSpPr>
                <p:spPr>
                  <a:xfrm>
                    <a:off x="904740" y="688400"/>
                    <a:ext cx="555408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marL="0" marR="0" lvl="0" indent="0" algn="l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0" lang="it-IT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it-IT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𝐶</m:t>
                              </m:r>
                            </m:e>
                            <m:sub>
                              <m:r>
                                <a:rPr kumimoji="0" lang="it-IT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kumimoji="0" lang="it-IT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49" name="Rettangolo 48">
                    <a:extLst>
                      <a:ext uri="{FF2B5EF4-FFF2-40B4-BE49-F238E27FC236}">
                        <a16:creationId xmlns:a16="http://schemas.microsoft.com/office/drawing/2014/main" id="{D7324883-AFC6-47FC-AC23-E4DC4219F6C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04740" y="688400"/>
                    <a:ext cx="555408" cy="461665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it-IT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0" name="Rettangolo 49">
                    <a:extLst>
                      <a:ext uri="{FF2B5EF4-FFF2-40B4-BE49-F238E27FC236}">
                        <a16:creationId xmlns:a16="http://schemas.microsoft.com/office/drawing/2014/main" id="{ECF4B179-2608-4C9D-B2CF-F93FF856D74D}"/>
                      </a:ext>
                    </a:extLst>
                  </p:cNvPr>
                  <p:cNvSpPr/>
                  <p:nvPr/>
                </p:nvSpPr>
                <p:spPr>
                  <a:xfrm>
                    <a:off x="2357781" y="909985"/>
                    <a:ext cx="816955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marL="0" marR="0" lvl="0" indent="0" algn="l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0" lang="it-IT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it-IT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−</m:t>
                              </m:r>
                              <m:r>
                                <a:rPr kumimoji="0" lang="it-IT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𝑄</m:t>
                              </m:r>
                            </m:e>
                            <m:sub>
                              <m:r>
                                <a:rPr kumimoji="0" lang="it-IT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kumimoji="0" lang="it-IT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50" name="Rettangolo 49">
                    <a:extLst>
                      <a:ext uri="{FF2B5EF4-FFF2-40B4-BE49-F238E27FC236}">
                        <a16:creationId xmlns:a16="http://schemas.microsoft.com/office/drawing/2014/main" id="{ECF4B179-2608-4C9D-B2CF-F93FF856D74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357781" y="909985"/>
                    <a:ext cx="816955" cy="461665"/>
                  </a:xfrm>
                  <a:prstGeom prst="rect">
                    <a:avLst/>
                  </a:prstGeom>
                  <a:blipFill>
                    <a:blip r:embed="rId21"/>
                    <a:stretch>
                      <a:fillRect b="-13158"/>
                    </a:stretch>
                  </a:blipFill>
                </p:spPr>
                <p:txBody>
                  <a:bodyPr/>
                  <a:lstStyle/>
                  <a:p>
                    <a:r>
                      <a:rPr lang="it-IT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2" name="Rettangolo 51">
                    <a:extLst>
                      <a:ext uri="{FF2B5EF4-FFF2-40B4-BE49-F238E27FC236}">
                        <a16:creationId xmlns:a16="http://schemas.microsoft.com/office/drawing/2014/main" id="{BC67E496-FC7B-4584-9649-4ED8B725FD81}"/>
                      </a:ext>
                    </a:extLst>
                  </p:cNvPr>
                  <p:cNvSpPr/>
                  <p:nvPr/>
                </p:nvSpPr>
                <p:spPr>
                  <a:xfrm>
                    <a:off x="2494763" y="462728"/>
                    <a:ext cx="587725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marL="0" marR="0" lvl="0" indent="0" algn="l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0" lang="it-IT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it-IT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𝑄</m:t>
                              </m:r>
                            </m:e>
                            <m:sub>
                              <m:r>
                                <a:rPr kumimoji="0" lang="it-IT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kumimoji="0" lang="it-IT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52" name="Rettangolo 51">
                    <a:extLst>
                      <a:ext uri="{FF2B5EF4-FFF2-40B4-BE49-F238E27FC236}">
                        <a16:creationId xmlns:a16="http://schemas.microsoft.com/office/drawing/2014/main" id="{BC67E496-FC7B-4584-9649-4ED8B725FD81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494763" y="462728"/>
                    <a:ext cx="587725" cy="461665"/>
                  </a:xfrm>
                  <a:prstGeom prst="rect">
                    <a:avLst/>
                  </a:prstGeom>
                  <a:blipFill>
                    <a:blip r:embed="rId22"/>
                    <a:stretch>
                      <a:fillRect l="-1031" b="-11842"/>
                    </a:stretch>
                  </a:blipFill>
                </p:spPr>
                <p:txBody>
                  <a:bodyPr/>
                  <a:lstStyle/>
                  <a:p>
                    <a:r>
                      <a:rPr lang="it-IT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53" name="Rettangolo 52">
                <a:extLst>
                  <a:ext uri="{FF2B5EF4-FFF2-40B4-BE49-F238E27FC236}">
                    <a16:creationId xmlns:a16="http://schemas.microsoft.com/office/drawing/2014/main" id="{19057505-D8CE-4BF0-B223-2ABEB7DC366A}"/>
                  </a:ext>
                </a:extLst>
              </p:cNvPr>
              <p:cNvSpPr/>
              <p:nvPr/>
            </p:nvSpPr>
            <p:spPr>
              <a:xfrm>
                <a:off x="1677956" y="1586629"/>
                <a:ext cx="33534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24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E</a:t>
                </a:r>
              </a:p>
            </p:txBody>
          </p:sp>
          <p:sp>
            <p:nvSpPr>
              <p:cNvPr id="68" name="Parentesi graffa chiusa 67">
                <a:extLst>
                  <a:ext uri="{FF2B5EF4-FFF2-40B4-BE49-F238E27FC236}">
                    <a16:creationId xmlns:a16="http://schemas.microsoft.com/office/drawing/2014/main" id="{E4C9D3BE-8A42-4EC6-81ED-66466C75B75E}"/>
                  </a:ext>
                </a:extLst>
              </p:cNvPr>
              <p:cNvSpPr/>
              <p:nvPr/>
            </p:nvSpPr>
            <p:spPr>
              <a:xfrm>
                <a:off x="3097188" y="742540"/>
                <a:ext cx="167860" cy="722868"/>
              </a:xfrm>
              <a:prstGeom prst="rightBrac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" name="CasellaDiTesto 2">
                    <a:extLst>
                      <a:ext uri="{FF2B5EF4-FFF2-40B4-BE49-F238E27FC236}">
                        <a16:creationId xmlns:a16="http://schemas.microsoft.com/office/drawing/2014/main" id="{BE529370-DEDB-4D51-8CC9-F24B5B620C70}"/>
                      </a:ext>
                    </a:extLst>
                  </p:cNvPr>
                  <p:cNvSpPr txBox="1"/>
                  <p:nvPr/>
                </p:nvSpPr>
                <p:spPr>
                  <a:xfrm>
                    <a:off x="3467634" y="975811"/>
                    <a:ext cx="361574" cy="27065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it-IT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oMath>
                    </a14:m>
                    <a:r>
                      <a:rPr lang="it-IT" sz="1100" dirty="0"/>
                      <a:t>1</a:t>
                    </a:r>
                    <a:endParaRPr lang="it-IT" dirty="0"/>
                  </a:p>
                </p:txBody>
              </p:sp>
            </mc:Choice>
            <mc:Fallback xmlns="">
              <p:sp>
                <p:nvSpPr>
                  <p:cNvPr id="3" name="CasellaDiTesto 2">
                    <a:extLst>
                      <a:ext uri="{FF2B5EF4-FFF2-40B4-BE49-F238E27FC236}">
                        <a16:creationId xmlns:a16="http://schemas.microsoft.com/office/drawing/2014/main" id="{BE529370-DEDB-4D51-8CC9-F24B5B620C7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67634" y="975811"/>
                    <a:ext cx="361574" cy="270652"/>
                  </a:xfrm>
                  <a:prstGeom prst="rect">
                    <a:avLst/>
                  </a:prstGeom>
                  <a:blipFill>
                    <a:blip r:embed="rId23"/>
                    <a:stretch>
                      <a:fillRect l="-23729" r="-23729" b="-29545"/>
                    </a:stretch>
                  </a:blipFill>
                </p:spPr>
                <p:txBody>
                  <a:bodyPr/>
                  <a:lstStyle/>
                  <a:p>
                    <a:r>
                      <a:rPr lang="it-IT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9" name="Gruppo 8">
            <a:extLst>
              <a:ext uri="{FF2B5EF4-FFF2-40B4-BE49-F238E27FC236}">
                <a16:creationId xmlns:a16="http://schemas.microsoft.com/office/drawing/2014/main" id="{A5A6BC9F-C805-4125-BABA-72E1626D3F64}"/>
              </a:ext>
            </a:extLst>
          </p:cNvPr>
          <p:cNvGrpSpPr/>
          <p:nvPr/>
        </p:nvGrpSpPr>
        <p:grpSpPr>
          <a:xfrm>
            <a:off x="-35947" y="2492352"/>
            <a:ext cx="5346953" cy="3813489"/>
            <a:chOff x="-35947" y="2492352"/>
            <a:chExt cx="5346953" cy="3813489"/>
          </a:xfrm>
        </p:grpSpPr>
        <p:cxnSp>
          <p:nvCxnSpPr>
            <p:cNvPr id="54" name="Connettore diritto 53">
              <a:extLst>
                <a:ext uri="{FF2B5EF4-FFF2-40B4-BE49-F238E27FC236}">
                  <a16:creationId xmlns:a16="http://schemas.microsoft.com/office/drawing/2014/main" id="{A6325F85-76F6-4374-952E-A81F456F704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16510" y="4023497"/>
              <a:ext cx="0" cy="387482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5" name="Ovale 54">
              <a:extLst>
                <a:ext uri="{FF2B5EF4-FFF2-40B4-BE49-F238E27FC236}">
                  <a16:creationId xmlns:a16="http://schemas.microsoft.com/office/drawing/2014/main" id="{A8EB5679-0D16-44B9-A6F3-4F7E4582A3FD}"/>
                </a:ext>
              </a:extLst>
            </p:cNvPr>
            <p:cNvSpPr/>
            <p:nvPr/>
          </p:nvSpPr>
          <p:spPr>
            <a:xfrm>
              <a:off x="1363867" y="3938829"/>
              <a:ext cx="105286" cy="12586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56" name="Connettore diritto 55">
              <a:extLst>
                <a:ext uri="{FF2B5EF4-FFF2-40B4-BE49-F238E27FC236}">
                  <a16:creationId xmlns:a16="http://schemas.microsoft.com/office/drawing/2014/main" id="{49875084-F99E-4C3E-95BF-6648F2A49F6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10098" y="4705572"/>
              <a:ext cx="0" cy="265636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7" name="Ovale 56">
              <a:extLst>
                <a:ext uri="{FF2B5EF4-FFF2-40B4-BE49-F238E27FC236}">
                  <a16:creationId xmlns:a16="http://schemas.microsoft.com/office/drawing/2014/main" id="{F62664E8-1251-4F0A-B346-F5BA68B03759}"/>
                </a:ext>
              </a:extLst>
            </p:cNvPr>
            <p:cNvSpPr/>
            <p:nvPr/>
          </p:nvSpPr>
          <p:spPr>
            <a:xfrm>
              <a:off x="1357454" y="4971207"/>
              <a:ext cx="105286" cy="12586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58" name="Connettore diritto 57">
              <a:extLst>
                <a:ext uri="{FF2B5EF4-FFF2-40B4-BE49-F238E27FC236}">
                  <a16:creationId xmlns:a16="http://schemas.microsoft.com/office/drawing/2014/main" id="{19B62106-260A-4D51-9272-CDC170497F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00133" y="4429299"/>
              <a:ext cx="725214" cy="8764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Connettore diritto 58">
              <a:extLst>
                <a:ext uri="{FF2B5EF4-FFF2-40B4-BE49-F238E27FC236}">
                  <a16:creationId xmlns:a16="http://schemas.microsoft.com/office/drawing/2014/main" id="{81BB2E16-39AB-4CB0-B8D5-6037D1A8A7A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93721" y="4689193"/>
              <a:ext cx="725214" cy="8764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Connettore diritto 60">
              <a:extLst>
                <a:ext uri="{FF2B5EF4-FFF2-40B4-BE49-F238E27FC236}">
                  <a16:creationId xmlns:a16="http://schemas.microsoft.com/office/drawing/2014/main" id="{1619D6E0-8122-4BAE-B674-1A50348EA9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11482" y="5084560"/>
              <a:ext cx="0" cy="387482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Connettore diritto 61">
              <a:extLst>
                <a:ext uri="{FF2B5EF4-FFF2-40B4-BE49-F238E27FC236}">
                  <a16:creationId xmlns:a16="http://schemas.microsoft.com/office/drawing/2014/main" id="{3BA48998-0422-4564-922E-EE2DAB60565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05070" y="5766635"/>
              <a:ext cx="0" cy="265636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3" name="Ovale 62">
              <a:extLst>
                <a:ext uri="{FF2B5EF4-FFF2-40B4-BE49-F238E27FC236}">
                  <a16:creationId xmlns:a16="http://schemas.microsoft.com/office/drawing/2014/main" id="{26A38704-36B3-4917-B7DD-377DBECBC1FC}"/>
                </a:ext>
              </a:extLst>
            </p:cNvPr>
            <p:cNvSpPr/>
            <p:nvPr/>
          </p:nvSpPr>
          <p:spPr>
            <a:xfrm>
              <a:off x="1352426" y="6032270"/>
              <a:ext cx="105286" cy="125865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64" name="Connettore diritto 63">
              <a:extLst>
                <a:ext uri="{FF2B5EF4-FFF2-40B4-BE49-F238E27FC236}">
                  <a16:creationId xmlns:a16="http://schemas.microsoft.com/office/drawing/2014/main" id="{F2C4EE4B-CF7E-41F6-8D96-52973FB901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95105" y="5490362"/>
              <a:ext cx="725214" cy="8764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5" name="Connettore diritto 64">
              <a:extLst>
                <a:ext uri="{FF2B5EF4-FFF2-40B4-BE49-F238E27FC236}">
                  <a16:creationId xmlns:a16="http://schemas.microsoft.com/office/drawing/2014/main" id="{4A4C96A9-6066-4D4C-90F6-80F018B6CC9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8693" y="5750256"/>
              <a:ext cx="725214" cy="8764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6" name="Rettangolo 65">
              <a:extLst>
                <a:ext uri="{FF2B5EF4-FFF2-40B4-BE49-F238E27FC236}">
                  <a16:creationId xmlns:a16="http://schemas.microsoft.com/office/drawing/2014/main" id="{756A0280-6CA3-4B93-8098-C1D99A3B0911}"/>
                </a:ext>
              </a:extLst>
            </p:cNvPr>
            <p:cNvSpPr/>
            <p:nvPr/>
          </p:nvSpPr>
          <p:spPr>
            <a:xfrm>
              <a:off x="1276412" y="3580164"/>
              <a:ext cx="36260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24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</a:t>
              </a:r>
            </a:p>
          </p:txBody>
        </p:sp>
        <p:sp>
          <p:nvSpPr>
            <p:cNvPr id="67" name="Rettangolo 66">
              <a:extLst>
                <a:ext uri="{FF2B5EF4-FFF2-40B4-BE49-F238E27FC236}">
                  <a16:creationId xmlns:a16="http://schemas.microsoft.com/office/drawing/2014/main" id="{356A10B3-699E-4616-A7A9-F46C959B2CE7}"/>
                </a:ext>
              </a:extLst>
            </p:cNvPr>
            <p:cNvSpPr/>
            <p:nvPr/>
          </p:nvSpPr>
          <p:spPr>
            <a:xfrm>
              <a:off x="1421981" y="5844176"/>
              <a:ext cx="351378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2400" b="0" i="1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Rettangolo 68">
                  <a:extLst>
                    <a:ext uri="{FF2B5EF4-FFF2-40B4-BE49-F238E27FC236}">
                      <a16:creationId xmlns:a16="http://schemas.microsoft.com/office/drawing/2014/main" id="{66FCF935-7C7B-4B93-9A54-09E648743A3B}"/>
                    </a:ext>
                  </a:extLst>
                </p:cNvPr>
                <p:cNvSpPr/>
                <p:nvPr/>
              </p:nvSpPr>
              <p:spPr>
                <a:xfrm>
                  <a:off x="1876352" y="5363649"/>
                  <a:ext cx="536877" cy="46961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it-IT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it-IT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𝐶</m:t>
                            </m:r>
                          </m:e>
                          <m:sub>
                            <m:r>
                              <a:rPr kumimoji="0" lang="it-IT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∥</m:t>
                            </m:r>
                          </m:sub>
                        </m:sSub>
                      </m:oMath>
                    </m:oMathPara>
                  </a14:m>
                  <a:endParaRPr kumimoji="0" lang="it-IT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69" name="Rettangolo 68">
                  <a:extLst>
                    <a:ext uri="{FF2B5EF4-FFF2-40B4-BE49-F238E27FC236}">
                      <a16:creationId xmlns:a16="http://schemas.microsoft.com/office/drawing/2014/main" id="{66FCF935-7C7B-4B93-9A54-09E648743A3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76352" y="5363649"/>
                  <a:ext cx="536877" cy="469616"/>
                </a:xfrm>
                <a:prstGeom prst="rect">
                  <a:avLst/>
                </a:prstGeom>
                <a:blipFill>
                  <a:blip r:embed="rId24"/>
                  <a:stretch>
                    <a:fillRect b="-7792"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Rettangolo 69">
                  <a:extLst>
                    <a:ext uri="{FF2B5EF4-FFF2-40B4-BE49-F238E27FC236}">
                      <a16:creationId xmlns:a16="http://schemas.microsoft.com/office/drawing/2014/main" id="{7705A7C5-91AA-48DA-910B-0B8A2FACB1DF}"/>
                    </a:ext>
                  </a:extLst>
                </p:cNvPr>
                <p:cNvSpPr/>
                <p:nvPr/>
              </p:nvSpPr>
              <p:spPr>
                <a:xfrm>
                  <a:off x="679537" y="4252917"/>
                  <a:ext cx="555408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it-IT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it-IT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𝐶</m:t>
                            </m:r>
                          </m:e>
                          <m:sub>
                            <m:r>
                              <a:rPr kumimoji="0" lang="it-IT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0" lang="it-IT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70" name="Rettangolo 69">
                  <a:extLst>
                    <a:ext uri="{FF2B5EF4-FFF2-40B4-BE49-F238E27FC236}">
                      <a16:creationId xmlns:a16="http://schemas.microsoft.com/office/drawing/2014/main" id="{7705A7C5-91AA-48DA-910B-0B8A2FACB1D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9537" y="4252917"/>
                  <a:ext cx="555408" cy="461665"/>
                </a:xfrm>
                <a:prstGeom prst="rect">
                  <a:avLst/>
                </a:prstGeom>
                <a:blipFill>
                  <a:blip r:embed="rId25"/>
                  <a:stretch>
                    <a:fillRect b="-1333"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4" name="Parentesi graffa chiusa 73">
              <a:extLst>
                <a:ext uri="{FF2B5EF4-FFF2-40B4-BE49-F238E27FC236}">
                  <a16:creationId xmlns:a16="http://schemas.microsoft.com/office/drawing/2014/main" id="{3F085DEB-BE82-4EAB-AC08-7498A18FEA00}"/>
                </a:ext>
              </a:extLst>
            </p:cNvPr>
            <p:cNvSpPr/>
            <p:nvPr/>
          </p:nvSpPr>
          <p:spPr>
            <a:xfrm>
              <a:off x="2463111" y="4278592"/>
              <a:ext cx="630096" cy="1533239"/>
            </a:xfrm>
            <a:prstGeom prst="rightBrac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5" name="Rettangolo 74">
              <a:extLst>
                <a:ext uri="{FF2B5EF4-FFF2-40B4-BE49-F238E27FC236}">
                  <a16:creationId xmlns:a16="http://schemas.microsoft.com/office/drawing/2014/main" id="{EF3138F1-5F18-4D18-A8D7-F55598AE5EE8}"/>
                </a:ext>
              </a:extLst>
            </p:cNvPr>
            <p:cNvSpPr/>
            <p:nvPr/>
          </p:nvSpPr>
          <p:spPr>
            <a:xfrm>
              <a:off x="3272338" y="4790290"/>
              <a:ext cx="870751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SERIE</a:t>
              </a:r>
            </a:p>
          </p:txBody>
        </p:sp>
        <p:cxnSp>
          <p:nvCxnSpPr>
            <p:cNvPr id="77" name="Connettore 2 76">
              <a:extLst>
                <a:ext uri="{FF2B5EF4-FFF2-40B4-BE49-F238E27FC236}">
                  <a16:creationId xmlns:a16="http://schemas.microsoft.com/office/drawing/2014/main" id="{E879E5EF-2AD1-4A01-A68D-FAD0DA1C69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31748" y="2492352"/>
              <a:ext cx="2179258" cy="1786240"/>
            </a:xfrm>
            <a:prstGeom prst="straightConnector1">
              <a:avLst/>
            </a:prstGeom>
            <a:ln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Parentesi graffa chiusa 71">
              <a:extLst>
                <a:ext uri="{FF2B5EF4-FFF2-40B4-BE49-F238E27FC236}">
                  <a16:creationId xmlns:a16="http://schemas.microsoft.com/office/drawing/2014/main" id="{D5799718-9714-47BB-AA49-ADCB04B164EB}"/>
                </a:ext>
              </a:extLst>
            </p:cNvPr>
            <p:cNvSpPr/>
            <p:nvPr/>
          </p:nvSpPr>
          <p:spPr>
            <a:xfrm rot="10800000">
              <a:off x="257720" y="4064694"/>
              <a:ext cx="304467" cy="1855281"/>
            </a:xfrm>
            <a:prstGeom prst="rightBrac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Rettangolo 3">
                  <a:extLst>
                    <a:ext uri="{FF2B5EF4-FFF2-40B4-BE49-F238E27FC236}">
                      <a16:creationId xmlns:a16="http://schemas.microsoft.com/office/drawing/2014/main" id="{BAC39E85-02FC-4B45-A4C1-AC52AF8E0DE5}"/>
                    </a:ext>
                  </a:extLst>
                </p:cNvPr>
                <p:cNvSpPr/>
                <p:nvPr/>
              </p:nvSpPr>
              <p:spPr>
                <a:xfrm>
                  <a:off x="-35947" y="4168609"/>
                  <a:ext cx="527003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oMath>
                    </m:oMathPara>
                  </a14:m>
                  <a:endParaRPr lang="it-IT" dirty="0"/>
                </a:p>
              </p:txBody>
            </p:sp>
          </mc:Choice>
          <mc:Fallback xmlns="">
            <p:sp>
              <p:nvSpPr>
                <p:cNvPr id="4" name="Rettangolo 3">
                  <a:extLst>
                    <a:ext uri="{FF2B5EF4-FFF2-40B4-BE49-F238E27FC236}">
                      <a16:creationId xmlns:a16="http://schemas.microsoft.com/office/drawing/2014/main" id="{BAC39E85-02FC-4B45-A4C1-AC52AF8E0DE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35947" y="4168609"/>
                  <a:ext cx="527003" cy="369332"/>
                </a:xfrm>
                <a:prstGeom prst="rect">
                  <a:avLst/>
                </a:prstGeom>
                <a:blipFill>
                  <a:blip r:embed="rId2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Rettangolo 5">
                  <a:extLst>
                    <a:ext uri="{FF2B5EF4-FFF2-40B4-BE49-F238E27FC236}">
                      <a16:creationId xmlns:a16="http://schemas.microsoft.com/office/drawing/2014/main" id="{4DD57737-9A37-43E7-A1B0-45E368CF6728}"/>
                    </a:ext>
                  </a:extLst>
                </p:cNvPr>
                <p:cNvSpPr/>
                <p:nvPr/>
              </p:nvSpPr>
              <p:spPr>
                <a:xfrm>
                  <a:off x="315900" y="4192487"/>
                  <a:ext cx="499111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sz="1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sSub>
                          <m:sSubPr>
                            <m:ctrlPr>
                              <a:rPr lang="it-IT" sz="1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it-IT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it-IT" sz="1400" dirty="0"/>
                </a:p>
              </p:txBody>
            </p:sp>
          </mc:Choice>
          <mc:Fallback xmlns="">
            <p:sp>
              <p:nvSpPr>
                <p:cNvPr id="6" name="Rettangolo 5">
                  <a:extLst>
                    <a:ext uri="{FF2B5EF4-FFF2-40B4-BE49-F238E27FC236}">
                      <a16:creationId xmlns:a16="http://schemas.microsoft.com/office/drawing/2014/main" id="{4DD57737-9A37-43E7-A1B0-45E368CF672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5900" y="4192487"/>
                  <a:ext cx="499111" cy="307777"/>
                </a:xfrm>
                <a:prstGeom prst="rect">
                  <a:avLst/>
                </a:prstGeom>
                <a:blipFill>
                  <a:blip r:embed="rId2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Rettangolo 75">
                  <a:extLst>
                    <a:ext uri="{FF2B5EF4-FFF2-40B4-BE49-F238E27FC236}">
                      <a16:creationId xmlns:a16="http://schemas.microsoft.com/office/drawing/2014/main" id="{C7EA8EAB-AF5F-407E-87F4-B46589AA33F1}"/>
                    </a:ext>
                  </a:extLst>
                </p:cNvPr>
                <p:cNvSpPr/>
                <p:nvPr/>
              </p:nvSpPr>
              <p:spPr>
                <a:xfrm>
                  <a:off x="350231" y="5287376"/>
                  <a:ext cx="596382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sSub>
                          <m:sSubPr>
                            <m:ctrlPr>
                              <a:rPr lang="it-IT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it-IT" dirty="0"/>
                </a:p>
              </p:txBody>
            </p:sp>
          </mc:Choice>
          <mc:Fallback xmlns="">
            <p:sp>
              <p:nvSpPr>
                <p:cNvPr id="76" name="Rettangolo 75">
                  <a:extLst>
                    <a:ext uri="{FF2B5EF4-FFF2-40B4-BE49-F238E27FC236}">
                      <a16:creationId xmlns:a16="http://schemas.microsoft.com/office/drawing/2014/main" id="{C7EA8EAB-AF5F-407E-87F4-B46589AA33F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0231" y="5287376"/>
                  <a:ext cx="596382" cy="369332"/>
                </a:xfrm>
                <a:prstGeom prst="rect">
                  <a:avLst/>
                </a:prstGeom>
                <a:blipFill>
                  <a:blip r:embed="rId2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8" name="Parentesi graffa chiusa 77">
              <a:extLst>
                <a:ext uri="{FF2B5EF4-FFF2-40B4-BE49-F238E27FC236}">
                  <a16:creationId xmlns:a16="http://schemas.microsoft.com/office/drawing/2014/main" id="{1D87232A-482E-458B-B3B9-E951286DCFB1}"/>
                </a:ext>
              </a:extLst>
            </p:cNvPr>
            <p:cNvSpPr/>
            <p:nvPr/>
          </p:nvSpPr>
          <p:spPr>
            <a:xfrm rot="10800000">
              <a:off x="608405" y="4278592"/>
              <a:ext cx="181256" cy="400112"/>
            </a:xfrm>
            <a:prstGeom prst="rightBrac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0" name="Parentesi graffa chiusa 79">
              <a:extLst>
                <a:ext uri="{FF2B5EF4-FFF2-40B4-BE49-F238E27FC236}">
                  <a16:creationId xmlns:a16="http://schemas.microsoft.com/office/drawing/2014/main" id="{2F326D41-37CF-4E2D-992C-42E0D0189127}"/>
                </a:ext>
              </a:extLst>
            </p:cNvPr>
            <p:cNvSpPr/>
            <p:nvPr/>
          </p:nvSpPr>
          <p:spPr>
            <a:xfrm rot="10800000">
              <a:off x="839603" y="5366523"/>
              <a:ext cx="181256" cy="400112"/>
            </a:xfrm>
            <a:prstGeom prst="rightBrac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30999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2" grpId="0" animBg="1"/>
      <p:bldP spid="14" grpId="0"/>
      <p:bldP spid="16" grpId="0"/>
      <p:bldP spid="17" grpId="0"/>
      <p:bldP spid="18" grpId="0"/>
      <p:bldP spid="19" grpId="0"/>
      <p:bldP spid="7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732FCEBF-98B3-4354-8DCA-A372BF8AEE0F}"/>
                  </a:ext>
                </a:extLst>
              </p:cNvPr>
              <p:cNvSpPr txBox="1"/>
              <p:nvPr/>
            </p:nvSpPr>
            <p:spPr>
              <a:xfrm>
                <a:off x="462979" y="757019"/>
                <a:ext cx="8004435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it-IT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sz="32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it-IT" sz="3200" b="0" i="1" smtClean="0">
                          <a:latin typeface="Cambria Math" panose="02040503050406030204" pitchFamily="18" charset="0"/>
                        </a:rPr>
                        <m:t> ∆</m:t>
                      </m:r>
                      <m:r>
                        <a:rPr lang="it-IT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r>
                        <a:rPr lang="it-IT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 ×</m:t>
                      </m:r>
                      <m:sSup>
                        <m:sSupPr>
                          <m:ctrlPr>
                            <a:rPr lang="it-IT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it-IT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−6</m:t>
                          </m:r>
                        </m:sup>
                      </m:sSup>
                      <m:d>
                        <m:dPr>
                          <m:ctrlPr>
                            <a:rPr lang="it-IT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e>
                      </m:d>
                      <m:r>
                        <a:rPr lang="it-IT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100 </m:t>
                      </m:r>
                      <m:d>
                        <m:dPr>
                          <m:ctrlPr>
                            <a:rPr lang="it-IT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</m:d>
                      <m:r>
                        <a:rPr lang="it-IT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=200 </m:t>
                      </m:r>
                      <m:r>
                        <a:rPr lang="it-IT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it-IT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it-IT" sz="3200" dirty="0"/>
              </a:p>
            </p:txBody>
          </p:sp>
        </mc:Choice>
        <mc:Fallback xmlns="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732FCEBF-98B3-4354-8DCA-A372BF8AEE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979" y="757019"/>
                <a:ext cx="8004435" cy="49244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929619BA-5174-4558-8638-187092F67143}"/>
                  </a:ext>
                </a:extLst>
              </p:cNvPr>
              <p:cNvSpPr txBox="1"/>
              <p:nvPr/>
            </p:nvSpPr>
            <p:spPr>
              <a:xfrm>
                <a:off x="519126" y="1618230"/>
                <a:ext cx="5245026" cy="10666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3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b>
                        <m:sSubPr>
                          <m:ctrlPr>
                            <a:rPr lang="it-IT" sz="3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it-IT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it-IT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it-IT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it-IT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it-IT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it-IT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2×</m:t>
                          </m:r>
                          <m:sSup>
                            <m:sSupPr>
                              <m:ctrlPr>
                                <a:rPr lang="it-IT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−4</m:t>
                              </m:r>
                            </m:sup>
                          </m:sSup>
                        </m:num>
                        <m:den>
                          <m:r>
                            <a:rPr lang="it-IT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3×</m:t>
                          </m:r>
                          <m:sSup>
                            <m:sSupPr>
                              <m:ctrlPr>
                                <a:rPr lang="it-IT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−6</m:t>
                              </m:r>
                            </m:sup>
                          </m:sSup>
                        </m:den>
                      </m:f>
                      <m:r>
                        <a:rPr lang="it-IT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 67 </m:t>
                      </m:r>
                      <m:r>
                        <a:rPr lang="it-IT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it-IT" sz="3200" dirty="0"/>
              </a:p>
            </p:txBody>
          </p:sp>
        </mc:Choice>
        <mc:Fallback xmlns="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929619BA-5174-4558-8638-187092F671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126" y="1618230"/>
                <a:ext cx="5245026" cy="10666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ttangolo 4">
                <a:extLst>
                  <a:ext uri="{FF2B5EF4-FFF2-40B4-BE49-F238E27FC236}">
                    <a16:creationId xmlns:a16="http://schemas.microsoft.com/office/drawing/2014/main" id="{F4CA84C1-4334-4350-A9DE-DF8B88C589A6}"/>
                  </a:ext>
                </a:extLst>
              </p:cNvPr>
              <p:cNvSpPr/>
              <p:nvPr/>
            </p:nvSpPr>
            <p:spPr>
              <a:xfrm>
                <a:off x="519126" y="3034334"/>
                <a:ext cx="4429161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3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b>
                        <m:sSubPr>
                          <m:ctrlPr>
                            <a:rPr lang="it-IT" sz="3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it-IT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it-IT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∆</m:t>
                      </m:r>
                      <m:r>
                        <a:rPr lang="it-IT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r>
                        <a:rPr lang="it-IT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−∆</m:t>
                      </m:r>
                      <m:sSub>
                        <m:sSubPr>
                          <m:ctrlPr>
                            <a:rPr lang="it-IT" sz="3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it-IT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it-IT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=33</m:t>
                      </m:r>
                      <m:r>
                        <a:rPr lang="it-IT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it-IT" sz="3200" dirty="0"/>
              </a:p>
            </p:txBody>
          </p:sp>
        </mc:Choice>
        <mc:Fallback xmlns="">
          <p:sp>
            <p:nvSpPr>
              <p:cNvPr id="5" name="Rettangolo 4">
                <a:extLst>
                  <a:ext uri="{FF2B5EF4-FFF2-40B4-BE49-F238E27FC236}">
                    <a16:creationId xmlns:a16="http://schemas.microsoft.com/office/drawing/2014/main" id="{F4CA84C1-4334-4350-A9DE-DF8B88C589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126" y="3034334"/>
                <a:ext cx="4429161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FD90BD50-A059-4144-BBA5-3EFE7CC1756F}"/>
                  </a:ext>
                </a:extLst>
              </p:cNvPr>
              <p:cNvSpPr txBox="1"/>
              <p:nvPr/>
            </p:nvSpPr>
            <p:spPr>
              <a:xfrm>
                <a:off x="611684" y="4304271"/>
                <a:ext cx="643490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sz="3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32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it-IT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it-IT" sz="3200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it-IT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32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it-IT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it-IT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it-IT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it-IT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it-IT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=2×</m:t>
                    </m:r>
                  </m:oMath>
                </a14:m>
                <a:r>
                  <a:rPr lang="it-IT" sz="3200" b="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it-IT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−6</m:t>
                        </m:r>
                      </m:sup>
                    </m:sSup>
                    <m:r>
                      <a:rPr lang="it-IT" sz="32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33</m:t>
                    </m:r>
                    <m:r>
                      <a:rPr lang="it-IT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≅66 </m:t>
                    </m:r>
                    <m:r>
                      <a:rPr lang="it-IT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it-IT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it-IT" sz="3200" dirty="0"/>
                  <a:t> </a:t>
                </a:r>
              </a:p>
            </p:txBody>
          </p:sp>
        </mc:Choice>
        <mc:Fallback xmlns="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FD90BD50-A059-4144-BBA5-3EFE7CC175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684" y="4304271"/>
                <a:ext cx="6434903" cy="4924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FFB0DA18-77B7-4061-8118-F53E654A8D37}"/>
                  </a:ext>
                </a:extLst>
              </p:cNvPr>
              <p:cNvSpPr txBox="1"/>
              <p:nvPr/>
            </p:nvSpPr>
            <p:spPr>
              <a:xfrm>
                <a:off x="611684" y="5495643"/>
                <a:ext cx="6662530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sz="3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32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it-IT" sz="32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it-IT" sz="3200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it-IT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32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it-IT" sz="32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it-IT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it-IT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it-IT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it-IT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=4×</m:t>
                    </m:r>
                  </m:oMath>
                </a14:m>
                <a:r>
                  <a:rPr lang="it-IT" sz="3200" b="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it-IT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−6</m:t>
                        </m:r>
                      </m:sup>
                    </m:sSup>
                    <m:r>
                      <a:rPr lang="it-IT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it-IT" sz="32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33</m:t>
                    </m:r>
                    <m:r>
                      <a:rPr lang="it-IT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≅133 </m:t>
                    </m:r>
                    <m:r>
                      <a:rPr lang="it-IT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it-IT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it-IT" sz="3200" dirty="0"/>
                  <a:t> </a:t>
                </a:r>
              </a:p>
            </p:txBody>
          </p:sp>
        </mc:Choice>
        <mc:Fallback xmlns="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FFB0DA18-77B7-4061-8118-F53E654A8D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684" y="5495643"/>
                <a:ext cx="6662530" cy="49244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asellaDiTesto 2">
            <a:extLst>
              <a:ext uri="{FF2B5EF4-FFF2-40B4-BE49-F238E27FC236}">
                <a16:creationId xmlns:a16="http://schemas.microsoft.com/office/drawing/2014/main" id="{CA1334D6-94E2-4957-9F7D-725D552638C5}"/>
              </a:ext>
            </a:extLst>
          </p:cNvPr>
          <p:cNvSpPr txBox="1"/>
          <p:nvPr/>
        </p:nvSpPr>
        <p:spPr>
          <a:xfrm>
            <a:off x="462979" y="114921"/>
            <a:ext cx="9068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Se conosciamo la d.d.p. totale e la capacità totale allora conosciamo anche la carica su Q</a:t>
            </a:r>
            <a:r>
              <a:rPr lang="it-IT" baseline="-25000" dirty="0"/>
              <a:t>1</a:t>
            </a:r>
            <a:r>
              <a:rPr lang="it-IT" dirty="0"/>
              <a:t> e Q</a:t>
            </a:r>
            <a:r>
              <a:rPr lang="it-IT" baseline="-25000" dirty="0"/>
              <a:t>II</a:t>
            </a:r>
          </a:p>
        </p:txBody>
      </p:sp>
    </p:spTree>
    <p:extLst>
      <p:ext uri="{BB962C8B-B14F-4D97-AF65-F5344CB8AC3E}">
        <p14:creationId xmlns:p14="http://schemas.microsoft.com/office/powerpoint/2010/main" val="3931676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1_Retrospettivo">
  <a:themeElements>
    <a:clrScheme name="Retrospettivo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ttiv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ttivo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486</TotalTime>
  <Words>1056</Words>
  <Application>Microsoft Office PowerPoint</Application>
  <PresentationFormat>Widescreen</PresentationFormat>
  <Paragraphs>174</Paragraphs>
  <Slides>19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19</vt:i4>
      </vt:variant>
    </vt:vector>
  </HeadingPairs>
  <TitlesOfParts>
    <vt:vector size="24" baseType="lpstr">
      <vt:lpstr>Calibri</vt:lpstr>
      <vt:lpstr>Calibri Light</vt:lpstr>
      <vt:lpstr>Cambria Math</vt:lpstr>
      <vt:lpstr>Lato</vt:lpstr>
      <vt:lpstr>1_Retrospettivo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federicaparlapiano@outlook.it</dc:creator>
  <cp:lastModifiedBy>DANIELE EUGENIO LUCCHETTA</cp:lastModifiedBy>
  <cp:revision>64</cp:revision>
  <dcterms:created xsi:type="dcterms:W3CDTF">2020-04-20T07:32:34Z</dcterms:created>
  <dcterms:modified xsi:type="dcterms:W3CDTF">2021-04-07T14:05:23Z</dcterms:modified>
</cp:coreProperties>
</file>